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818" r:id="rId2"/>
  </p:sldMasterIdLst>
  <p:notesMasterIdLst>
    <p:notesMasterId r:id="rId44"/>
  </p:notesMasterIdLst>
  <p:sldIdLst>
    <p:sldId id="324" r:id="rId3"/>
    <p:sldId id="430" r:id="rId4"/>
    <p:sldId id="307" r:id="rId5"/>
    <p:sldId id="315" r:id="rId6"/>
    <p:sldId id="323" r:id="rId7"/>
    <p:sldId id="321" r:id="rId8"/>
    <p:sldId id="322" r:id="rId9"/>
    <p:sldId id="314" r:id="rId10"/>
    <p:sldId id="394" r:id="rId11"/>
    <p:sldId id="415" r:id="rId12"/>
    <p:sldId id="416" r:id="rId13"/>
    <p:sldId id="434" r:id="rId14"/>
    <p:sldId id="395" r:id="rId15"/>
    <p:sldId id="399" r:id="rId16"/>
    <p:sldId id="400" r:id="rId17"/>
    <p:sldId id="401" r:id="rId18"/>
    <p:sldId id="423" r:id="rId19"/>
    <p:sldId id="425" r:id="rId20"/>
    <p:sldId id="427" r:id="rId21"/>
    <p:sldId id="428" r:id="rId22"/>
    <p:sldId id="429" r:id="rId23"/>
    <p:sldId id="432" r:id="rId24"/>
    <p:sldId id="367" r:id="rId25"/>
    <p:sldId id="365" r:id="rId26"/>
    <p:sldId id="366" r:id="rId27"/>
    <p:sldId id="436" r:id="rId28"/>
    <p:sldId id="411" r:id="rId29"/>
    <p:sldId id="431" r:id="rId30"/>
    <p:sldId id="390" r:id="rId31"/>
    <p:sldId id="437" r:id="rId32"/>
    <p:sldId id="374" r:id="rId33"/>
    <p:sldId id="375" r:id="rId34"/>
    <p:sldId id="376" r:id="rId35"/>
    <p:sldId id="377" r:id="rId36"/>
    <p:sldId id="379" r:id="rId37"/>
    <p:sldId id="382" r:id="rId38"/>
    <p:sldId id="383" r:id="rId39"/>
    <p:sldId id="439" r:id="rId40"/>
    <p:sldId id="440" r:id="rId41"/>
    <p:sldId id="441" r:id="rId42"/>
    <p:sldId id="292" r:id="rId43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54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4D873-FD70-4692-8DE0-3C61C5DC7360}" type="datetimeFigureOut">
              <a:rPr lang="ru-RU" smtClean="0"/>
              <a:t>22.09.2016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A63F3-9AD3-4B9A-9A23-8D40C1D38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144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372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996BB50-84CE-4B07-AFCE-BDEB45A8EE6C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A4497B5-B9D8-4308-A901-B9DEEEDF2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329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E514A2-A14A-4A70-8428-281F5B113B89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D2D5A8D-6FBE-403C-A2A7-27696FAFB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592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26A34D0-8B96-4D35-A4B9-876A472581E6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557B471-6137-4740-B61C-AB55E9E03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39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" y="3"/>
            <a:ext cx="1473954" cy="6852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310"/>
            <a:endParaRPr sz="140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1329506" cy="60630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310"/>
            <a:endParaRPr sz="140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1392053" y="3369902"/>
            <a:ext cx="58100" cy="97149"/>
          </a:xfrm>
          <a:custGeom>
            <a:avLst/>
            <a:gdLst/>
            <a:ahLst/>
            <a:cxnLst/>
            <a:rect l="l" t="t" r="r" b="b"/>
            <a:pathLst>
              <a:path w="67944" h="107314">
                <a:moveTo>
                  <a:pt x="42443" y="0"/>
                </a:moveTo>
                <a:lnTo>
                  <a:pt x="4686" y="41560"/>
                </a:lnTo>
                <a:lnTo>
                  <a:pt x="2463" y="44773"/>
                </a:lnTo>
                <a:lnTo>
                  <a:pt x="0" y="52291"/>
                </a:lnTo>
                <a:lnTo>
                  <a:pt x="546" y="54717"/>
                </a:lnTo>
                <a:lnTo>
                  <a:pt x="3721" y="56838"/>
                </a:lnTo>
                <a:lnTo>
                  <a:pt x="13771" y="64630"/>
                </a:lnTo>
                <a:lnTo>
                  <a:pt x="23077" y="73277"/>
                </a:lnTo>
                <a:lnTo>
                  <a:pt x="60078" y="106977"/>
                </a:lnTo>
                <a:lnTo>
                  <a:pt x="67507" y="99375"/>
                </a:lnTo>
                <a:lnTo>
                  <a:pt x="66954" y="99281"/>
                </a:lnTo>
                <a:lnTo>
                  <a:pt x="57873" y="90620"/>
                </a:lnTo>
                <a:lnTo>
                  <a:pt x="52273" y="85654"/>
                </a:lnTo>
                <a:lnTo>
                  <a:pt x="43319" y="77818"/>
                </a:lnTo>
                <a:lnTo>
                  <a:pt x="42913" y="75621"/>
                </a:lnTo>
                <a:lnTo>
                  <a:pt x="45537" y="73500"/>
                </a:lnTo>
                <a:lnTo>
                  <a:pt x="36652" y="73500"/>
                </a:lnTo>
                <a:lnTo>
                  <a:pt x="34112" y="69030"/>
                </a:lnTo>
                <a:lnTo>
                  <a:pt x="27254" y="63759"/>
                </a:lnTo>
                <a:lnTo>
                  <a:pt x="26301" y="61118"/>
                </a:lnTo>
                <a:lnTo>
                  <a:pt x="32784" y="54450"/>
                </a:lnTo>
                <a:lnTo>
                  <a:pt x="20434" y="54450"/>
                </a:lnTo>
                <a:lnTo>
                  <a:pt x="14147" y="50996"/>
                </a:lnTo>
                <a:lnTo>
                  <a:pt x="15646" y="48138"/>
                </a:lnTo>
                <a:lnTo>
                  <a:pt x="17106" y="41306"/>
                </a:lnTo>
                <a:lnTo>
                  <a:pt x="21717" y="39540"/>
                </a:lnTo>
                <a:lnTo>
                  <a:pt x="27101" y="33254"/>
                </a:lnTo>
                <a:lnTo>
                  <a:pt x="29870" y="30320"/>
                </a:lnTo>
                <a:lnTo>
                  <a:pt x="33604" y="26193"/>
                </a:lnTo>
                <a:lnTo>
                  <a:pt x="41405" y="16851"/>
                </a:lnTo>
                <a:lnTo>
                  <a:pt x="50668" y="8417"/>
                </a:lnTo>
                <a:lnTo>
                  <a:pt x="42443" y="0"/>
                </a:lnTo>
                <a:close/>
              </a:path>
              <a:path w="67944" h="107314">
                <a:moveTo>
                  <a:pt x="57975" y="53574"/>
                </a:moveTo>
                <a:lnTo>
                  <a:pt x="56007" y="54768"/>
                </a:lnTo>
                <a:lnTo>
                  <a:pt x="50215" y="59962"/>
                </a:lnTo>
                <a:lnTo>
                  <a:pt x="45504" y="63810"/>
                </a:lnTo>
                <a:lnTo>
                  <a:pt x="36652" y="73500"/>
                </a:lnTo>
                <a:lnTo>
                  <a:pt x="45537" y="73500"/>
                </a:lnTo>
                <a:lnTo>
                  <a:pt x="51384" y="68776"/>
                </a:lnTo>
                <a:lnTo>
                  <a:pt x="56400" y="65194"/>
                </a:lnTo>
                <a:lnTo>
                  <a:pt x="59575" y="57765"/>
                </a:lnTo>
                <a:lnTo>
                  <a:pt x="60972" y="55911"/>
                </a:lnTo>
                <a:lnTo>
                  <a:pt x="57975" y="53574"/>
                </a:lnTo>
                <a:close/>
              </a:path>
              <a:path w="67944" h="107314">
                <a:moveTo>
                  <a:pt x="40081" y="34740"/>
                </a:moveTo>
                <a:lnTo>
                  <a:pt x="38011" y="36441"/>
                </a:lnTo>
                <a:lnTo>
                  <a:pt x="31203" y="41382"/>
                </a:lnTo>
                <a:lnTo>
                  <a:pt x="27165" y="45890"/>
                </a:lnTo>
                <a:lnTo>
                  <a:pt x="21526" y="51732"/>
                </a:lnTo>
                <a:lnTo>
                  <a:pt x="20434" y="54450"/>
                </a:lnTo>
                <a:lnTo>
                  <a:pt x="32784" y="54450"/>
                </a:lnTo>
                <a:lnTo>
                  <a:pt x="34328" y="52863"/>
                </a:lnTo>
                <a:lnTo>
                  <a:pt x="38442" y="48024"/>
                </a:lnTo>
                <a:lnTo>
                  <a:pt x="42646" y="40709"/>
                </a:lnTo>
                <a:lnTo>
                  <a:pt x="43878" y="38702"/>
                </a:lnTo>
                <a:lnTo>
                  <a:pt x="40081" y="34740"/>
                </a:lnTo>
                <a:close/>
              </a:path>
            </a:pathLst>
          </a:custGeom>
          <a:solidFill>
            <a:srgbClr val="000001"/>
          </a:solidFill>
        </p:spPr>
        <p:txBody>
          <a:bodyPr wrap="square" lIns="0" tIns="0" rIns="0" bIns="0" rtlCol="0"/>
          <a:lstStyle/>
          <a:p>
            <a:pPr defTabSz="695310"/>
            <a:endParaRPr sz="140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0" y="6138486"/>
            <a:ext cx="324380" cy="7142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310"/>
            <a:endParaRPr sz="140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77058" y="3"/>
            <a:ext cx="1065895" cy="3159969"/>
          </a:xfrm>
          <a:custGeom>
            <a:avLst/>
            <a:gdLst/>
            <a:ahLst/>
            <a:cxnLst/>
            <a:rect l="l" t="t" r="r" b="b"/>
            <a:pathLst>
              <a:path w="1246505" h="3490595">
                <a:moveTo>
                  <a:pt x="285" y="0"/>
                </a:moveTo>
                <a:lnTo>
                  <a:pt x="140" y="14128"/>
                </a:lnTo>
                <a:lnTo>
                  <a:pt x="8" y="39641"/>
                </a:lnTo>
                <a:lnTo>
                  <a:pt x="0" y="48060"/>
                </a:lnTo>
                <a:lnTo>
                  <a:pt x="746" y="126722"/>
                </a:lnTo>
                <a:lnTo>
                  <a:pt x="2991" y="206574"/>
                </a:lnTo>
                <a:lnTo>
                  <a:pt x="6748" y="287570"/>
                </a:lnTo>
                <a:lnTo>
                  <a:pt x="12028" y="369661"/>
                </a:lnTo>
                <a:lnTo>
                  <a:pt x="18841" y="452803"/>
                </a:lnTo>
                <a:lnTo>
                  <a:pt x="27200" y="536948"/>
                </a:lnTo>
                <a:lnTo>
                  <a:pt x="37115" y="622050"/>
                </a:lnTo>
                <a:lnTo>
                  <a:pt x="48598" y="708061"/>
                </a:lnTo>
                <a:lnTo>
                  <a:pt x="61661" y="794936"/>
                </a:lnTo>
                <a:lnTo>
                  <a:pt x="76314" y="882628"/>
                </a:lnTo>
                <a:lnTo>
                  <a:pt x="92569" y="971089"/>
                </a:lnTo>
                <a:lnTo>
                  <a:pt x="110438" y="1060274"/>
                </a:lnTo>
                <a:lnTo>
                  <a:pt x="129932" y="1150136"/>
                </a:lnTo>
                <a:lnTo>
                  <a:pt x="151062" y="1240628"/>
                </a:lnTo>
                <a:lnTo>
                  <a:pt x="173839" y="1331703"/>
                </a:lnTo>
                <a:lnTo>
                  <a:pt x="198276" y="1423314"/>
                </a:lnTo>
                <a:lnTo>
                  <a:pt x="224382" y="1515416"/>
                </a:lnTo>
                <a:lnTo>
                  <a:pt x="252171" y="1607962"/>
                </a:lnTo>
                <a:lnTo>
                  <a:pt x="281653" y="1700904"/>
                </a:lnTo>
                <a:lnTo>
                  <a:pt x="312839" y="1794196"/>
                </a:lnTo>
                <a:lnTo>
                  <a:pt x="348931" y="1896526"/>
                </a:lnTo>
                <a:lnTo>
                  <a:pt x="386455" y="1997252"/>
                </a:lnTo>
                <a:lnTo>
                  <a:pt x="425357" y="2096332"/>
                </a:lnTo>
                <a:lnTo>
                  <a:pt x="465585" y="2193728"/>
                </a:lnTo>
                <a:lnTo>
                  <a:pt x="507086" y="2289398"/>
                </a:lnTo>
                <a:lnTo>
                  <a:pt x="549807" y="2383304"/>
                </a:lnTo>
                <a:lnTo>
                  <a:pt x="593694" y="2475405"/>
                </a:lnTo>
                <a:lnTo>
                  <a:pt x="638696" y="2565661"/>
                </a:lnTo>
                <a:lnTo>
                  <a:pt x="684759" y="2654032"/>
                </a:lnTo>
                <a:lnTo>
                  <a:pt x="731829" y="2740478"/>
                </a:lnTo>
                <a:lnTo>
                  <a:pt x="779855" y="2824959"/>
                </a:lnTo>
                <a:lnTo>
                  <a:pt x="828782" y="2907435"/>
                </a:lnTo>
                <a:lnTo>
                  <a:pt x="878559" y="2987866"/>
                </a:lnTo>
                <a:lnTo>
                  <a:pt x="929132" y="3066213"/>
                </a:lnTo>
                <a:lnTo>
                  <a:pt x="980449" y="3142434"/>
                </a:lnTo>
                <a:lnTo>
                  <a:pt x="1032456" y="3216491"/>
                </a:lnTo>
                <a:lnTo>
                  <a:pt x="1085100" y="3288342"/>
                </a:lnTo>
                <a:lnTo>
                  <a:pt x="1138328" y="3357949"/>
                </a:lnTo>
                <a:lnTo>
                  <a:pt x="1192088" y="3425271"/>
                </a:lnTo>
                <a:lnTo>
                  <a:pt x="1246327" y="3490268"/>
                </a:lnTo>
                <a:lnTo>
                  <a:pt x="1144585" y="3360746"/>
                </a:lnTo>
                <a:lnTo>
                  <a:pt x="1046758" y="3224929"/>
                </a:lnTo>
                <a:lnTo>
                  <a:pt x="952984" y="3083047"/>
                </a:lnTo>
                <a:lnTo>
                  <a:pt x="863406" y="2935325"/>
                </a:lnTo>
                <a:lnTo>
                  <a:pt x="778165" y="2781993"/>
                </a:lnTo>
                <a:lnTo>
                  <a:pt x="697401" y="2623278"/>
                </a:lnTo>
                <a:lnTo>
                  <a:pt x="621256" y="2459407"/>
                </a:lnTo>
                <a:lnTo>
                  <a:pt x="549870" y="2290608"/>
                </a:lnTo>
                <a:lnTo>
                  <a:pt x="483385" y="2117108"/>
                </a:lnTo>
                <a:lnTo>
                  <a:pt x="421941" y="1939136"/>
                </a:lnTo>
                <a:lnTo>
                  <a:pt x="365680" y="1756919"/>
                </a:lnTo>
                <a:lnTo>
                  <a:pt x="314742" y="1570685"/>
                </a:lnTo>
                <a:lnTo>
                  <a:pt x="269269" y="1380661"/>
                </a:lnTo>
                <a:lnTo>
                  <a:pt x="229402" y="1187074"/>
                </a:lnTo>
                <a:lnTo>
                  <a:pt x="195281" y="990154"/>
                </a:lnTo>
                <a:lnTo>
                  <a:pt x="167048" y="790127"/>
                </a:lnTo>
                <a:lnTo>
                  <a:pt x="144843" y="587220"/>
                </a:lnTo>
                <a:lnTo>
                  <a:pt x="128808" y="381663"/>
                </a:lnTo>
                <a:lnTo>
                  <a:pt x="119084" y="173681"/>
                </a:lnTo>
                <a:lnTo>
                  <a:pt x="116379" y="0"/>
                </a:lnTo>
                <a:lnTo>
                  <a:pt x="285" y="0"/>
                </a:lnTo>
              </a:path>
            </a:pathLst>
          </a:custGeom>
          <a:solidFill>
            <a:srgbClr val="949494"/>
          </a:solidFill>
        </p:spPr>
        <p:txBody>
          <a:bodyPr wrap="square" lIns="0" tIns="0" rIns="0" bIns="0" rtlCol="0"/>
          <a:lstStyle/>
          <a:p>
            <a:pPr defTabSz="695310"/>
            <a:endParaRPr sz="140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177058" y="3693042"/>
            <a:ext cx="1065895" cy="3159969"/>
          </a:xfrm>
          <a:custGeom>
            <a:avLst/>
            <a:gdLst/>
            <a:ahLst/>
            <a:cxnLst/>
            <a:rect l="l" t="t" r="r" b="b"/>
            <a:pathLst>
              <a:path w="1246505" h="3490595">
                <a:moveTo>
                  <a:pt x="1246327" y="0"/>
                </a:moveTo>
                <a:lnTo>
                  <a:pt x="1192088" y="64997"/>
                </a:lnTo>
                <a:lnTo>
                  <a:pt x="1138328" y="132319"/>
                </a:lnTo>
                <a:lnTo>
                  <a:pt x="1085100" y="201925"/>
                </a:lnTo>
                <a:lnTo>
                  <a:pt x="1032456" y="273777"/>
                </a:lnTo>
                <a:lnTo>
                  <a:pt x="980449" y="347834"/>
                </a:lnTo>
                <a:lnTo>
                  <a:pt x="929132" y="424055"/>
                </a:lnTo>
                <a:lnTo>
                  <a:pt x="878559" y="502402"/>
                </a:lnTo>
                <a:lnTo>
                  <a:pt x="828782" y="582833"/>
                </a:lnTo>
                <a:lnTo>
                  <a:pt x="779855" y="665309"/>
                </a:lnTo>
                <a:lnTo>
                  <a:pt x="731829" y="749790"/>
                </a:lnTo>
                <a:lnTo>
                  <a:pt x="684759" y="836236"/>
                </a:lnTo>
                <a:lnTo>
                  <a:pt x="638696" y="924607"/>
                </a:lnTo>
                <a:lnTo>
                  <a:pt x="593694" y="1014863"/>
                </a:lnTo>
                <a:lnTo>
                  <a:pt x="549807" y="1106964"/>
                </a:lnTo>
                <a:lnTo>
                  <a:pt x="507086" y="1200869"/>
                </a:lnTo>
                <a:lnTo>
                  <a:pt x="465585" y="1296540"/>
                </a:lnTo>
                <a:lnTo>
                  <a:pt x="425357" y="1393935"/>
                </a:lnTo>
                <a:lnTo>
                  <a:pt x="386455" y="1493016"/>
                </a:lnTo>
                <a:lnTo>
                  <a:pt x="348931" y="1593741"/>
                </a:lnTo>
                <a:lnTo>
                  <a:pt x="312839" y="1696072"/>
                </a:lnTo>
                <a:lnTo>
                  <a:pt x="281653" y="1789364"/>
                </a:lnTo>
                <a:lnTo>
                  <a:pt x="252171" y="1882306"/>
                </a:lnTo>
                <a:lnTo>
                  <a:pt x="224382" y="1974851"/>
                </a:lnTo>
                <a:lnTo>
                  <a:pt x="198276" y="2066952"/>
                </a:lnTo>
                <a:lnTo>
                  <a:pt x="173839" y="2158563"/>
                </a:lnTo>
                <a:lnTo>
                  <a:pt x="151062" y="2249638"/>
                </a:lnTo>
                <a:lnTo>
                  <a:pt x="129932" y="2340129"/>
                </a:lnTo>
                <a:lnTo>
                  <a:pt x="110438" y="2429990"/>
                </a:lnTo>
                <a:lnTo>
                  <a:pt x="92569" y="2519174"/>
                </a:lnTo>
                <a:lnTo>
                  <a:pt x="76314" y="2607635"/>
                </a:lnTo>
                <a:lnTo>
                  <a:pt x="61661" y="2695326"/>
                </a:lnTo>
                <a:lnTo>
                  <a:pt x="48598" y="2782201"/>
                </a:lnTo>
                <a:lnTo>
                  <a:pt x="37115" y="2868212"/>
                </a:lnTo>
                <a:lnTo>
                  <a:pt x="27200" y="2953314"/>
                </a:lnTo>
                <a:lnTo>
                  <a:pt x="18841" y="3037459"/>
                </a:lnTo>
                <a:lnTo>
                  <a:pt x="12028" y="3120601"/>
                </a:lnTo>
                <a:lnTo>
                  <a:pt x="6748" y="3202694"/>
                </a:lnTo>
                <a:lnTo>
                  <a:pt x="2991" y="3283690"/>
                </a:lnTo>
                <a:lnTo>
                  <a:pt x="746" y="3363544"/>
                </a:lnTo>
                <a:lnTo>
                  <a:pt x="0" y="3442208"/>
                </a:lnTo>
                <a:lnTo>
                  <a:pt x="8" y="3450627"/>
                </a:lnTo>
                <a:lnTo>
                  <a:pt x="140" y="3476140"/>
                </a:lnTo>
                <a:lnTo>
                  <a:pt x="285" y="3490267"/>
                </a:lnTo>
                <a:lnTo>
                  <a:pt x="116379" y="3490267"/>
                </a:lnTo>
                <a:lnTo>
                  <a:pt x="119084" y="3316585"/>
                </a:lnTo>
                <a:lnTo>
                  <a:pt x="128808" y="3108602"/>
                </a:lnTo>
                <a:lnTo>
                  <a:pt x="144843" y="2903043"/>
                </a:lnTo>
                <a:lnTo>
                  <a:pt x="167048" y="2700136"/>
                </a:lnTo>
                <a:lnTo>
                  <a:pt x="195281" y="2500108"/>
                </a:lnTo>
                <a:lnTo>
                  <a:pt x="229402" y="2303188"/>
                </a:lnTo>
                <a:lnTo>
                  <a:pt x="269269" y="2109601"/>
                </a:lnTo>
                <a:lnTo>
                  <a:pt x="314742" y="1919577"/>
                </a:lnTo>
                <a:lnTo>
                  <a:pt x="365680" y="1733343"/>
                </a:lnTo>
                <a:lnTo>
                  <a:pt x="421941" y="1551127"/>
                </a:lnTo>
                <a:lnTo>
                  <a:pt x="483385" y="1373155"/>
                </a:lnTo>
                <a:lnTo>
                  <a:pt x="549870" y="1199656"/>
                </a:lnTo>
                <a:lnTo>
                  <a:pt x="621256" y="1030858"/>
                </a:lnTo>
                <a:lnTo>
                  <a:pt x="697401" y="866987"/>
                </a:lnTo>
                <a:lnTo>
                  <a:pt x="778165" y="708273"/>
                </a:lnTo>
                <a:lnTo>
                  <a:pt x="863406" y="554941"/>
                </a:lnTo>
                <a:lnTo>
                  <a:pt x="952984" y="407220"/>
                </a:lnTo>
                <a:lnTo>
                  <a:pt x="1046758" y="265338"/>
                </a:lnTo>
                <a:lnTo>
                  <a:pt x="1144585" y="129522"/>
                </a:lnTo>
                <a:lnTo>
                  <a:pt x="1246327" y="0"/>
                </a:lnTo>
                <a:close/>
              </a:path>
            </a:pathLst>
          </a:custGeom>
          <a:solidFill>
            <a:srgbClr val="949494"/>
          </a:solidFill>
        </p:spPr>
        <p:txBody>
          <a:bodyPr wrap="square" lIns="0" tIns="0" rIns="0" bIns="0" rtlCol="0"/>
          <a:lstStyle/>
          <a:p>
            <a:pPr defTabSz="695310"/>
            <a:endParaRPr sz="140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044604" y="2857552"/>
            <a:ext cx="3055225" cy="32345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310"/>
            <a:endParaRPr sz="140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6209" y="2125981"/>
            <a:ext cx="7777015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2414" y="3840481"/>
            <a:ext cx="6404600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9/22/2016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45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88458" y="519438"/>
            <a:ext cx="6172515" cy="261610"/>
          </a:xfrm>
        </p:spPr>
        <p:txBody>
          <a:bodyPr lIns="0" tIns="0" rIns="0" bIns="0"/>
          <a:lstStyle>
            <a:lvl1pPr>
              <a:defRPr sz="1700" b="1" i="0">
                <a:solidFill>
                  <a:srgbClr val="4888BD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45948" y="1188843"/>
            <a:ext cx="7457535" cy="200055"/>
          </a:xfrm>
        </p:spPr>
        <p:txBody>
          <a:bodyPr lIns="0" tIns="0" rIns="0" bIns="0"/>
          <a:lstStyle>
            <a:lvl1pPr>
              <a:defRPr sz="1300" b="1" i="0">
                <a:solidFill>
                  <a:srgbClr val="009FE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9/22/2016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326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88458" y="519438"/>
            <a:ext cx="6172515" cy="261610"/>
          </a:xfrm>
        </p:spPr>
        <p:txBody>
          <a:bodyPr lIns="0" tIns="0" rIns="0" bIns="0"/>
          <a:lstStyle>
            <a:lvl1pPr>
              <a:defRPr sz="1700" b="1" i="0">
                <a:solidFill>
                  <a:srgbClr val="4888BD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473" y="1577340"/>
            <a:ext cx="3980002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11958" y="1577340"/>
            <a:ext cx="3980002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9/22/2016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480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88458" y="519438"/>
            <a:ext cx="6172515" cy="261610"/>
          </a:xfrm>
        </p:spPr>
        <p:txBody>
          <a:bodyPr lIns="0" tIns="0" rIns="0" bIns="0"/>
          <a:lstStyle>
            <a:lvl1pPr>
              <a:defRPr sz="1700" b="1" i="0">
                <a:solidFill>
                  <a:srgbClr val="4888BD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9/22/2016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898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9/22/2016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677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457D6DE-9B42-49C8-A892-6249FD366BB5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6A3B503-C4EF-49D4-84AC-0B9791269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4327E5E-DD35-4DB3-901B-E2CE089973B9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4B10084-01CC-4BEB-B21C-FC9EE8344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674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A9819B2-38BA-416E-A17D-7150F5D60885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E7D21E8-B187-47F4-8D14-3209839F3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573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7A754E3-CC59-4A3F-965A-F7D04DE296EF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F64FC0F-72A8-4CD5-9E2C-DA5254C67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308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7F5C092-6580-4FBE-9726-4C9914FEFBD3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A632D91-EAFC-43BA-B455-80C20D573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973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A1534D-6CCE-4388-883A-8968F9E34E68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1F9A4A-51DA-450D-968A-C3E6B969E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956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A4625C5-A23A-4DCA-B486-5DCBCD885B13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40DD20E-ACD7-4EDD-86CF-DB81FA566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381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B7AF746-6A59-4CB7-A7F3-21B25CB5E5AE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C2F8BFA-55C8-47AD-88AD-09DFB5F34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28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64368B0-4278-4190-85FA-6CD653D5DC69}" type="datetimeFigureOut">
              <a:rPr lang="ru-RU"/>
              <a:pPr>
                <a:defRPr/>
              </a:pPr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2168AB8-9D14-4B4E-B861-654D06659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83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88458" y="519437"/>
            <a:ext cx="6172515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4888BD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45948" y="1188842"/>
            <a:ext cx="7457535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009FE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10807" y="6377943"/>
            <a:ext cx="29278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5310"/>
            <a:endParaRPr sz="14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472" y="6377943"/>
            <a:ext cx="210436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5310"/>
            <a:fld id="{1D8BD707-D9CF-40AE-B4C6-C98DA3205C09}" type="datetimeFigureOut">
              <a:rPr lang="en-US" sz="1400">
                <a:solidFill>
                  <a:prstClr val="black">
                    <a:tint val="75000"/>
                  </a:prstClr>
                </a:solidFill>
              </a:rPr>
              <a:pPr defTabSz="695310"/>
              <a:t>9/22/2016</a:t>
            </a:fld>
            <a:endParaRPr lang="en-US" sz="14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7591" y="6377943"/>
            <a:ext cx="210436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5310"/>
            <a:fld id="{B6F15528-21DE-4FAA-801E-634DDDAF4B2B}" type="slidenum">
              <a:rPr sz="1400">
                <a:solidFill>
                  <a:prstClr val="black">
                    <a:tint val="75000"/>
                  </a:prstClr>
                </a:solidFill>
              </a:rPr>
              <a:pPr defTabSz="695310"/>
              <a:t>‹#›</a:t>
            </a:fld>
            <a:endParaRPr sz="14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37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7669">
        <a:defRPr>
          <a:latin typeface="+mn-lt"/>
          <a:ea typeface="+mn-ea"/>
          <a:cs typeface="+mn-cs"/>
        </a:defRPr>
      </a:lvl2pPr>
      <a:lvl3pPr marL="695339">
        <a:defRPr>
          <a:latin typeface="+mn-lt"/>
          <a:ea typeface="+mn-ea"/>
          <a:cs typeface="+mn-cs"/>
        </a:defRPr>
      </a:lvl3pPr>
      <a:lvl4pPr marL="1043010">
        <a:defRPr>
          <a:latin typeface="+mn-lt"/>
          <a:ea typeface="+mn-ea"/>
          <a:cs typeface="+mn-cs"/>
        </a:defRPr>
      </a:lvl4pPr>
      <a:lvl5pPr marL="1390680">
        <a:defRPr>
          <a:latin typeface="+mn-lt"/>
          <a:ea typeface="+mn-ea"/>
          <a:cs typeface="+mn-cs"/>
        </a:defRPr>
      </a:lvl5pPr>
      <a:lvl6pPr marL="1738349">
        <a:defRPr>
          <a:latin typeface="+mn-lt"/>
          <a:ea typeface="+mn-ea"/>
          <a:cs typeface="+mn-cs"/>
        </a:defRPr>
      </a:lvl6pPr>
      <a:lvl7pPr marL="2086019">
        <a:defRPr>
          <a:latin typeface="+mn-lt"/>
          <a:ea typeface="+mn-ea"/>
          <a:cs typeface="+mn-cs"/>
        </a:defRPr>
      </a:lvl7pPr>
      <a:lvl8pPr marL="2433689">
        <a:defRPr>
          <a:latin typeface="+mn-lt"/>
          <a:ea typeface="+mn-ea"/>
          <a:cs typeface="+mn-cs"/>
        </a:defRPr>
      </a:lvl8pPr>
      <a:lvl9pPr marL="278135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7669">
        <a:defRPr>
          <a:latin typeface="+mn-lt"/>
          <a:ea typeface="+mn-ea"/>
          <a:cs typeface="+mn-cs"/>
        </a:defRPr>
      </a:lvl2pPr>
      <a:lvl3pPr marL="695339">
        <a:defRPr>
          <a:latin typeface="+mn-lt"/>
          <a:ea typeface="+mn-ea"/>
          <a:cs typeface="+mn-cs"/>
        </a:defRPr>
      </a:lvl3pPr>
      <a:lvl4pPr marL="1043010">
        <a:defRPr>
          <a:latin typeface="+mn-lt"/>
          <a:ea typeface="+mn-ea"/>
          <a:cs typeface="+mn-cs"/>
        </a:defRPr>
      </a:lvl4pPr>
      <a:lvl5pPr marL="1390680">
        <a:defRPr>
          <a:latin typeface="+mn-lt"/>
          <a:ea typeface="+mn-ea"/>
          <a:cs typeface="+mn-cs"/>
        </a:defRPr>
      </a:lvl5pPr>
      <a:lvl6pPr marL="1738349">
        <a:defRPr>
          <a:latin typeface="+mn-lt"/>
          <a:ea typeface="+mn-ea"/>
          <a:cs typeface="+mn-cs"/>
        </a:defRPr>
      </a:lvl6pPr>
      <a:lvl7pPr marL="2086019">
        <a:defRPr>
          <a:latin typeface="+mn-lt"/>
          <a:ea typeface="+mn-ea"/>
          <a:cs typeface="+mn-cs"/>
        </a:defRPr>
      </a:lvl7pPr>
      <a:lvl8pPr marL="2433689">
        <a:defRPr>
          <a:latin typeface="+mn-lt"/>
          <a:ea typeface="+mn-ea"/>
          <a:cs typeface="+mn-cs"/>
        </a:defRPr>
      </a:lvl8pPr>
      <a:lvl9pPr marL="278135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1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4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emf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11.pn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395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051" y="3"/>
            <a:ext cx="9175750" cy="6982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71443" y="788854"/>
            <a:ext cx="9001125" cy="27853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35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</a:endParaRPr>
          </a:p>
          <a:p>
            <a:pPr algn="ctr">
              <a:defRPr/>
            </a:pPr>
            <a:endParaRPr lang="ru-RU" altLang="ru-RU" sz="3500" b="1" kern="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>
              <a:defRPr/>
            </a:pPr>
            <a:r>
              <a:rPr lang="ru-RU" altLang="ru-RU" sz="3500" b="1" kern="0" dirty="0" smtClean="0">
                <a:solidFill>
                  <a:schemeClr val="tx2">
                    <a:lumMod val="50000"/>
                  </a:schemeClr>
                </a:solidFill>
                <a:latin typeface="Calibri"/>
              </a:rPr>
              <a:t>О приоритетных направлениях работы в сфере воспитания и дополнительного образования детей в 2016/17 уч. году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864434" y="4005066"/>
            <a:ext cx="3164643" cy="1502503"/>
          </a:xfrm>
          <a:prstGeom prst="rect">
            <a:avLst/>
          </a:prstGeom>
          <a:ln>
            <a:noFill/>
          </a:ln>
          <a:effectLst/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defRPr/>
            </a:pPr>
            <a:endParaRPr lang="ru-RU" sz="2300" b="1" dirty="0" smtClean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Л.О. Сулима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,</a:t>
            </a:r>
          </a:p>
          <a:p>
            <a:pPr algn="l">
              <a:spcBef>
                <a:spcPts val="0"/>
              </a:spcBef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заместитель министра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образования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и науки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Республики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Татарстан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algn="r">
              <a:spcBef>
                <a:spcPts val="0"/>
              </a:spcBef>
              <a:defRPr/>
            </a:pPr>
            <a:endParaRPr lang="ru-RU" sz="2300" b="1" i="1" dirty="0">
              <a:solidFill>
                <a:srgbClr val="1F497D"/>
              </a:solidFill>
            </a:endParaRPr>
          </a:p>
        </p:txBody>
      </p:sp>
      <p:pic>
        <p:nvPicPr>
          <p:cNvPr id="148486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9" t="-25317" r="3548" b="-12151"/>
          <a:stretch>
            <a:fillRect/>
          </a:stretch>
        </p:blipFill>
        <p:spPr bwMode="auto">
          <a:xfrm>
            <a:off x="-192412" y="-1218"/>
            <a:ext cx="9388475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7" name="Picture 18" descr="http://abali.ru/wp-content/uploads/2011/09/Coat_of_Arms_of_Tatarstan_ger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671" y="-123395"/>
            <a:ext cx="107974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709" b="-52907"/>
          <a:stretch>
            <a:fillRect/>
          </a:stretch>
        </p:blipFill>
        <p:spPr bwMode="auto">
          <a:xfrm>
            <a:off x="-192412" y="5883538"/>
            <a:ext cx="9388475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0683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72560" cy="538301"/>
          </a:xfrm>
          <a:ln>
            <a:noFill/>
          </a:ln>
          <a:effectLst/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Компетенции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8929717" cy="5423970"/>
          </a:xfrm>
        </p:spPr>
        <p:txBody>
          <a:bodyPr>
            <a:normAutofit fontScale="25000" lnSpcReduction="20000"/>
          </a:bodyPr>
          <a:lstStyle/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Аэрокосмическая инженерия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Инженерный дизайн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Лабораторный и химический анализ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Лазерные технологии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Мобильная робототехника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Нейропилотирование</a:t>
            </a:r>
            <a:endParaRPr lang="ru-RU" sz="11200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Прототипирование</a:t>
            </a:r>
            <a:endParaRPr lang="ru-RU" sz="11200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Сетевое и системное администрирование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Токарные работы на станках с ЧПУ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Фрезерные работы на станках с ЧПУ 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Электромонтажные работы</a:t>
            </a:r>
          </a:p>
          <a:p>
            <a:pPr marL="1255713" indent="723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2416175" algn="l"/>
              </a:tabLst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Электроника</a:t>
            </a:r>
          </a:p>
          <a:p>
            <a:endParaRPr lang="ru-RU" sz="4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17189"/>
            <a:ext cx="792087" cy="927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453336"/>
            <a:ext cx="8510587" cy="65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4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72560" cy="909884"/>
          </a:xfrm>
          <a:ln>
            <a:noFill/>
          </a:ln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ln w="1270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Этапы подготовки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40341"/>
            <a:ext cx="8678198" cy="5320341"/>
          </a:xfrm>
        </p:spPr>
        <p:txBody>
          <a:bodyPr>
            <a:normAutofit fontScale="47500" lnSpcReduction="20000"/>
          </a:bodyPr>
          <a:lstStyle/>
          <a:p>
            <a:pPr marL="900113" indent="-5445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900113" algn="l"/>
                <a:tab pos="1887538" algn="l"/>
              </a:tabLst>
            </a:pPr>
            <a:r>
              <a:rPr lang="ru-RU" sz="59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Курсы повышения квалификации «Методика подготовки обучающихся к Чемпионату мира «</a:t>
            </a:r>
            <a:r>
              <a:rPr lang="ru-RU" sz="5900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Junior</a:t>
            </a:r>
            <a:r>
              <a:rPr lang="ru-RU" sz="59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5900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Skills</a:t>
            </a:r>
            <a:r>
              <a:rPr lang="ru-RU" sz="59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» </a:t>
            </a:r>
            <a:r>
              <a:rPr lang="ru-RU" sz="59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(сентябрь-ноябрь)</a:t>
            </a:r>
            <a:endParaRPr lang="ru-RU" sz="5900" b="1" dirty="0" smtClean="0">
              <a:solidFill>
                <a:srgbClr val="C00000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marL="900113" lvl="0" indent="-5445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+mj-lt"/>
              <a:buAutoNum type="arabicPeriod"/>
              <a:tabLst>
                <a:tab pos="900113" algn="l"/>
                <a:tab pos="1887538" algn="l"/>
              </a:tabLst>
            </a:pPr>
            <a:r>
              <a:rPr lang="ru-RU" sz="59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Стажировки для педагогов  дополнительного образования по компетенциям                             </a:t>
            </a:r>
            <a:r>
              <a:rPr lang="ru-RU" sz="59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ru-RU" sz="5900" b="1" dirty="0">
                <a:solidFill>
                  <a:srgbClr val="C00000"/>
                </a:solidFill>
                <a:latin typeface="Calibri" panose="020F0502020204030204" pitchFamily="34" charset="0"/>
              </a:rPr>
              <a:t>сентябрь-ноябрь</a:t>
            </a:r>
            <a:r>
              <a:rPr lang="ru-RU" sz="59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)</a:t>
            </a:r>
          </a:p>
          <a:p>
            <a:pPr marL="900113" indent="-5445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900113" algn="l"/>
                <a:tab pos="1887538" algn="l"/>
              </a:tabLst>
            </a:pPr>
            <a:r>
              <a:rPr lang="ru-RU" sz="59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Учебно-тренировочные сборы для подготовки детей к Национальному чемпионату                     </a:t>
            </a:r>
            <a:r>
              <a:rPr lang="ru-RU" sz="59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(октябрь 2016г.; январь, апрель 2017г.)</a:t>
            </a:r>
          </a:p>
          <a:p>
            <a:pPr marL="900113" indent="-544513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900113" algn="l"/>
                <a:tab pos="1887538" algn="l"/>
              </a:tabLst>
            </a:pPr>
            <a:r>
              <a:rPr lang="ru-RU" sz="59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Чемпионаты по стандартам </a:t>
            </a:r>
            <a:r>
              <a:rPr lang="en-US" sz="5900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JuniorSkills</a:t>
            </a:r>
            <a:r>
              <a:rPr lang="ru-RU" sz="59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                            </a:t>
            </a:r>
            <a:r>
              <a:rPr lang="ru-RU" sz="59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(по особому плану)</a:t>
            </a:r>
          </a:p>
          <a:p>
            <a:pPr marL="1160463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887538" algn="l"/>
              </a:tabLst>
            </a:pPr>
            <a:endParaRPr lang="ru-RU" sz="11200" b="1" dirty="0" smtClean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endParaRPr lang="ru-RU" sz="4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413"/>
            <a:ext cx="936103" cy="927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453336"/>
            <a:ext cx="8510587" cy="65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49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6" y="142852"/>
            <a:ext cx="7957549" cy="538301"/>
          </a:xfrm>
          <a:ln>
            <a:noFill/>
          </a:ln>
        </p:spPr>
        <p:txBody>
          <a:bodyPr/>
          <a:lstStyle/>
          <a:p>
            <a:pPr algn="ctr">
              <a:buNone/>
            </a:pPr>
            <a:r>
              <a:rPr lang="ru-RU" sz="3200" b="1" dirty="0">
                <a:ln w="1270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Чемпионаты по стандартам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JuniorSkills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endParaRPr lang="ru-RU" sz="3200" b="1" dirty="0" smtClean="0">
              <a:ln w="12700">
                <a:noFill/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42984"/>
            <a:ext cx="8678198" cy="4374248"/>
          </a:xfrm>
        </p:spPr>
        <p:txBody>
          <a:bodyPr>
            <a:normAutofit fontScale="25000" lnSpcReduction="20000"/>
          </a:bodyPr>
          <a:lstStyle/>
          <a:p>
            <a:pPr marL="627063" indent="-582613" fontAlgn="t">
              <a:buFont typeface="+mj-lt"/>
              <a:buAutoNum type="arabicPeriod"/>
            </a:pP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</a:rPr>
              <a:t>Чемпионат 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сквозных рабочих профессий высокотехнологичных отраслей промышленности по методике </a:t>
            </a:r>
            <a:r>
              <a:rPr lang="en-US" sz="11200" b="1" dirty="0" err="1">
                <a:solidFill>
                  <a:schemeClr val="tx2">
                    <a:lumMod val="50000"/>
                  </a:schemeClr>
                </a:solidFill>
              </a:rPr>
              <a:t>WorldSkills</a:t>
            </a:r>
            <a:r>
              <a:rPr lang="en-US" sz="11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US" sz="11200" b="1" dirty="0" err="1">
                <a:solidFill>
                  <a:schemeClr val="tx2">
                    <a:lumMod val="50000"/>
                  </a:schemeClr>
                </a:solidFill>
              </a:rPr>
              <a:t>WorldSkills</a:t>
            </a:r>
            <a:r>
              <a:rPr lang="en-US" sz="11200" b="1" dirty="0">
                <a:solidFill>
                  <a:schemeClr val="tx2">
                    <a:lumMod val="50000"/>
                  </a:schemeClr>
                </a:solidFill>
              </a:rPr>
              <a:t> Hi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en-US" sz="11200" b="1" dirty="0">
                <a:solidFill>
                  <a:schemeClr val="tx2">
                    <a:lumMod val="50000"/>
                  </a:schemeClr>
                </a:solidFill>
              </a:rPr>
              <a:t>Tech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) </a:t>
            </a: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</a:rPr>
              <a:t>                    (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г. Екатеринбург) </a:t>
            </a: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11200" b="1" dirty="0" smtClean="0">
                <a:solidFill>
                  <a:srgbClr val="C00000"/>
                </a:solidFill>
              </a:rPr>
              <a:t>октябрь 2016</a:t>
            </a:r>
          </a:p>
          <a:p>
            <a:pPr marL="627063" indent="-582613" fontAlgn="t">
              <a:buFont typeface="+mj-lt"/>
              <a:buAutoNum type="arabicPeriod"/>
            </a:pPr>
            <a:endParaRPr lang="ru-RU" sz="11200" dirty="0"/>
          </a:p>
          <a:p>
            <a:pPr marL="627063" indent="-582613">
              <a:buFont typeface="+mj-lt"/>
              <a:buAutoNum type="arabicPeriod"/>
            </a:pP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Сетевые отборочные чемпионаты </a:t>
            </a: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11200" b="1" dirty="0" smtClean="0">
                <a:solidFill>
                  <a:srgbClr val="C00000"/>
                </a:solidFill>
              </a:rPr>
              <a:t>март 2017</a:t>
            </a:r>
          </a:p>
          <a:p>
            <a:pPr marL="627063" indent="-582613">
              <a:buFont typeface="+mj-lt"/>
              <a:buAutoNum type="arabicPeriod"/>
            </a:pPr>
            <a:endParaRPr lang="ru-RU" sz="11200" dirty="0"/>
          </a:p>
          <a:p>
            <a:pPr marL="627063" indent="-582613">
              <a:buFont typeface="+mj-lt"/>
              <a:buAutoNum type="arabicPeriod"/>
            </a:pP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Региональный чемпионат «Молодые профессионалы» (</a:t>
            </a:r>
            <a:r>
              <a:rPr lang="en-US" sz="11200" b="1" dirty="0" err="1">
                <a:solidFill>
                  <a:schemeClr val="tx2">
                    <a:lumMod val="50000"/>
                  </a:schemeClr>
                </a:solidFill>
              </a:rPr>
              <a:t>WorldSkills</a:t>
            </a:r>
            <a:r>
              <a:rPr lang="en-US" sz="11200" b="1" dirty="0">
                <a:solidFill>
                  <a:schemeClr val="tx2">
                    <a:lumMod val="50000"/>
                  </a:schemeClr>
                </a:solidFill>
              </a:rPr>
              <a:t> Russia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sz="11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по стандартам </a:t>
            </a:r>
            <a:r>
              <a:rPr lang="en-US" sz="11200" b="1" dirty="0" err="1">
                <a:solidFill>
                  <a:schemeClr val="tx2">
                    <a:lumMod val="50000"/>
                  </a:schemeClr>
                </a:solidFill>
              </a:rPr>
              <a:t>JuniorSkills</a:t>
            </a:r>
            <a:r>
              <a:rPr lang="ru-RU" sz="11200" b="1" dirty="0">
                <a:solidFill>
                  <a:schemeClr val="tx2">
                    <a:lumMod val="50000"/>
                  </a:schemeClr>
                </a:solidFill>
              </a:rPr>
              <a:t> (г. Казань) </a:t>
            </a:r>
            <a:r>
              <a:rPr lang="ru-RU" sz="11200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11200" b="1" dirty="0" smtClean="0">
                <a:solidFill>
                  <a:srgbClr val="C00000"/>
                </a:solidFill>
              </a:rPr>
              <a:t>апрель </a:t>
            </a:r>
            <a:r>
              <a:rPr lang="ru-RU" sz="11200" b="1" dirty="0">
                <a:solidFill>
                  <a:srgbClr val="C00000"/>
                </a:solidFill>
              </a:rPr>
              <a:t>2017</a:t>
            </a:r>
            <a:endParaRPr lang="ru-RU" sz="11200" dirty="0">
              <a:solidFill>
                <a:srgbClr val="C00000"/>
              </a:solidFill>
            </a:endParaRPr>
          </a:p>
          <a:p>
            <a:pPr marL="3556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00113" algn="l"/>
                <a:tab pos="1887538" algn="l"/>
              </a:tabLst>
            </a:pPr>
            <a:endParaRPr lang="ru-RU" sz="11200" b="1" dirty="0" smtClean="0">
              <a:solidFill>
                <a:schemeClr val="tx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endParaRPr lang="ru-RU" sz="4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413"/>
            <a:ext cx="936103" cy="927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453336"/>
            <a:ext cx="8510587" cy="65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14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116017" y="476251"/>
            <a:ext cx="8027987" cy="1081088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Фестиваль по поддержке и развитию дополнительного образования детей </a:t>
            </a:r>
            <a:r>
              <a:rPr lang="ru-RU" altLang="ru-RU" sz="30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«Без </a:t>
            </a:r>
            <a:r>
              <a:rPr lang="ru-RU" altLang="ru-RU" sz="3000" b="1" dirty="0" err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бергә</a:t>
            </a:r>
            <a:r>
              <a:rPr lang="ru-RU" altLang="ru-RU" sz="30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» </a:t>
            </a:r>
            <a:r>
              <a:rPr lang="ru-RU" altLang="ru-RU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(май-июнь 2017г.)</a:t>
            </a:r>
            <a:br>
              <a:rPr lang="ru-RU" altLang="ru-RU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endParaRPr lang="ru-RU" altLang="ru-RU" sz="2400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25" y="1928815"/>
            <a:ext cx="2012950" cy="1335087"/>
          </a:xfrm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928813"/>
            <a:ext cx="2203450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444877"/>
            <a:ext cx="1873250" cy="134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0" r="13724"/>
          <a:stretch>
            <a:fillRect/>
          </a:stretch>
        </p:blipFill>
        <p:spPr bwMode="auto">
          <a:xfrm>
            <a:off x="6572250" y="5000628"/>
            <a:ext cx="1676400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02025"/>
            <a:ext cx="1620838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92" y="5024439"/>
            <a:ext cx="20224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8" y="5000625"/>
            <a:ext cx="192881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9" y="3500439"/>
            <a:ext cx="185737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17" y="3502027"/>
            <a:ext cx="18748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Afanaseva\Desktop\сам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617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2333" y="2"/>
            <a:ext cx="3858501" cy="68527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441" y="1"/>
            <a:ext cx="3743815" cy="6854780"/>
          </a:xfrm>
          <a:prstGeom prst="rect">
            <a:avLst/>
          </a:prstGeom>
          <a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2870341" y="47520"/>
            <a:ext cx="846283" cy="3172615"/>
          </a:xfrm>
          <a:custGeom>
            <a:avLst/>
            <a:gdLst/>
            <a:ahLst/>
            <a:cxnLst/>
            <a:rect l="l" t="t" r="r" b="b"/>
            <a:pathLst>
              <a:path w="1246504" h="3504565">
                <a:moveTo>
                  <a:pt x="483" y="0"/>
                </a:moveTo>
                <a:lnTo>
                  <a:pt x="266" y="15715"/>
                </a:lnTo>
                <a:lnTo>
                  <a:pt x="54" y="41171"/>
                </a:lnTo>
                <a:lnTo>
                  <a:pt x="0" y="62360"/>
                </a:lnTo>
                <a:lnTo>
                  <a:pt x="746" y="141022"/>
                </a:lnTo>
                <a:lnTo>
                  <a:pt x="2991" y="220874"/>
                </a:lnTo>
                <a:lnTo>
                  <a:pt x="6748" y="301869"/>
                </a:lnTo>
                <a:lnTo>
                  <a:pt x="12028" y="383961"/>
                </a:lnTo>
                <a:lnTo>
                  <a:pt x="18841" y="467103"/>
                </a:lnTo>
                <a:lnTo>
                  <a:pt x="27200" y="551248"/>
                </a:lnTo>
                <a:lnTo>
                  <a:pt x="37115" y="636350"/>
                </a:lnTo>
                <a:lnTo>
                  <a:pt x="48598" y="722361"/>
                </a:lnTo>
                <a:lnTo>
                  <a:pt x="61661" y="809236"/>
                </a:lnTo>
                <a:lnTo>
                  <a:pt x="76314" y="896928"/>
                </a:lnTo>
                <a:lnTo>
                  <a:pt x="92569" y="985389"/>
                </a:lnTo>
                <a:lnTo>
                  <a:pt x="110438" y="1074574"/>
                </a:lnTo>
                <a:lnTo>
                  <a:pt x="129932" y="1164436"/>
                </a:lnTo>
                <a:lnTo>
                  <a:pt x="151062" y="1254928"/>
                </a:lnTo>
                <a:lnTo>
                  <a:pt x="173839" y="1346003"/>
                </a:lnTo>
                <a:lnTo>
                  <a:pt x="198276" y="1437614"/>
                </a:lnTo>
                <a:lnTo>
                  <a:pt x="224382" y="1529716"/>
                </a:lnTo>
                <a:lnTo>
                  <a:pt x="252171" y="1622262"/>
                </a:lnTo>
                <a:lnTo>
                  <a:pt x="281653" y="1715204"/>
                </a:lnTo>
                <a:lnTo>
                  <a:pt x="312839" y="1808496"/>
                </a:lnTo>
                <a:lnTo>
                  <a:pt x="348931" y="1910826"/>
                </a:lnTo>
                <a:lnTo>
                  <a:pt x="386455" y="2011552"/>
                </a:lnTo>
                <a:lnTo>
                  <a:pt x="425357" y="2110632"/>
                </a:lnTo>
                <a:lnTo>
                  <a:pt x="465585" y="2208028"/>
                </a:lnTo>
                <a:lnTo>
                  <a:pt x="507086" y="2303698"/>
                </a:lnTo>
                <a:lnTo>
                  <a:pt x="549807" y="2397604"/>
                </a:lnTo>
                <a:lnTo>
                  <a:pt x="593694" y="2489705"/>
                </a:lnTo>
                <a:lnTo>
                  <a:pt x="638696" y="2579961"/>
                </a:lnTo>
                <a:lnTo>
                  <a:pt x="684759" y="2668332"/>
                </a:lnTo>
                <a:lnTo>
                  <a:pt x="731829" y="2754777"/>
                </a:lnTo>
                <a:lnTo>
                  <a:pt x="779855" y="2839259"/>
                </a:lnTo>
                <a:lnTo>
                  <a:pt x="828782" y="2921735"/>
                </a:lnTo>
                <a:lnTo>
                  <a:pt x="878559" y="3002166"/>
                </a:lnTo>
                <a:lnTo>
                  <a:pt x="929132" y="3080512"/>
                </a:lnTo>
                <a:lnTo>
                  <a:pt x="980449" y="3156734"/>
                </a:lnTo>
                <a:lnTo>
                  <a:pt x="1032456" y="3230790"/>
                </a:lnTo>
                <a:lnTo>
                  <a:pt x="1085100" y="3302642"/>
                </a:lnTo>
                <a:lnTo>
                  <a:pt x="1138328" y="3372249"/>
                </a:lnTo>
                <a:lnTo>
                  <a:pt x="1192088" y="3439571"/>
                </a:lnTo>
                <a:lnTo>
                  <a:pt x="1246327" y="3504568"/>
                </a:lnTo>
                <a:lnTo>
                  <a:pt x="1144585" y="3375046"/>
                </a:lnTo>
                <a:lnTo>
                  <a:pt x="1046758" y="3239229"/>
                </a:lnTo>
                <a:lnTo>
                  <a:pt x="952984" y="3097347"/>
                </a:lnTo>
                <a:lnTo>
                  <a:pt x="863406" y="2949625"/>
                </a:lnTo>
                <a:lnTo>
                  <a:pt x="778165" y="2796293"/>
                </a:lnTo>
                <a:lnTo>
                  <a:pt x="697401" y="2637578"/>
                </a:lnTo>
                <a:lnTo>
                  <a:pt x="621256" y="2473707"/>
                </a:lnTo>
                <a:lnTo>
                  <a:pt x="549870" y="2304908"/>
                </a:lnTo>
                <a:lnTo>
                  <a:pt x="483385" y="2131408"/>
                </a:lnTo>
                <a:lnTo>
                  <a:pt x="421941" y="1953436"/>
                </a:lnTo>
                <a:lnTo>
                  <a:pt x="365680" y="1771219"/>
                </a:lnTo>
                <a:lnTo>
                  <a:pt x="314742" y="1584985"/>
                </a:lnTo>
                <a:lnTo>
                  <a:pt x="269269" y="1394960"/>
                </a:lnTo>
                <a:lnTo>
                  <a:pt x="229402" y="1201374"/>
                </a:lnTo>
                <a:lnTo>
                  <a:pt x="195281" y="1004454"/>
                </a:lnTo>
                <a:lnTo>
                  <a:pt x="167048" y="804427"/>
                </a:lnTo>
                <a:lnTo>
                  <a:pt x="144843" y="601520"/>
                </a:lnTo>
                <a:lnTo>
                  <a:pt x="128808" y="395962"/>
                </a:lnTo>
                <a:lnTo>
                  <a:pt x="119084" y="187981"/>
                </a:lnTo>
                <a:lnTo>
                  <a:pt x="116156" y="0"/>
                </a:lnTo>
                <a:lnTo>
                  <a:pt x="483" y="0"/>
                </a:lnTo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2846238" y="3705983"/>
            <a:ext cx="846283" cy="3146747"/>
          </a:xfrm>
          <a:custGeom>
            <a:avLst/>
            <a:gdLst/>
            <a:ahLst/>
            <a:cxnLst/>
            <a:rect l="l" t="t" r="r" b="b"/>
            <a:pathLst>
              <a:path w="1246504" h="3475990">
                <a:moveTo>
                  <a:pt x="1246327" y="0"/>
                </a:moveTo>
                <a:lnTo>
                  <a:pt x="1192088" y="64997"/>
                </a:lnTo>
                <a:lnTo>
                  <a:pt x="1138328" y="132319"/>
                </a:lnTo>
                <a:lnTo>
                  <a:pt x="1085100" y="201925"/>
                </a:lnTo>
                <a:lnTo>
                  <a:pt x="1032456" y="273777"/>
                </a:lnTo>
                <a:lnTo>
                  <a:pt x="980449" y="347834"/>
                </a:lnTo>
                <a:lnTo>
                  <a:pt x="929132" y="424055"/>
                </a:lnTo>
                <a:lnTo>
                  <a:pt x="878559" y="502402"/>
                </a:lnTo>
                <a:lnTo>
                  <a:pt x="828782" y="582833"/>
                </a:lnTo>
                <a:lnTo>
                  <a:pt x="779855" y="665309"/>
                </a:lnTo>
                <a:lnTo>
                  <a:pt x="731829" y="749790"/>
                </a:lnTo>
                <a:lnTo>
                  <a:pt x="684759" y="836236"/>
                </a:lnTo>
                <a:lnTo>
                  <a:pt x="638696" y="924607"/>
                </a:lnTo>
                <a:lnTo>
                  <a:pt x="593694" y="1014863"/>
                </a:lnTo>
                <a:lnTo>
                  <a:pt x="549807" y="1106964"/>
                </a:lnTo>
                <a:lnTo>
                  <a:pt x="507086" y="1200869"/>
                </a:lnTo>
                <a:lnTo>
                  <a:pt x="465585" y="1296540"/>
                </a:lnTo>
                <a:lnTo>
                  <a:pt x="425357" y="1393935"/>
                </a:lnTo>
                <a:lnTo>
                  <a:pt x="386455" y="1493016"/>
                </a:lnTo>
                <a:lnTo>
                  <a:pt x="348931" y="1593741"/>
                </a:lnTo>
                <a:lnTo>
                  <a:pt x="312839" y="1696072"/>
                </a:lnTo>
                <a:lnTo>
                  <a:pt x="281653" y="1789364"/>
                </a:lnTo>
                <a:lnTo>
                  <a:pt x="252171" y="1882306"/>
                </a:lnTo>
                <a:lnTo>
                  <a:pt x="224382" y="1974851"/>
                </a:lnTo>
                <a:lnTo>
                  <a:pt x="198276" y="2066952"/>
                </a:lnTo>
                <a:lnTo>
                  <a:pt x="173839" y="2158563"/>
                </a:lnTo>
                <a:lnTo>
                  <a:pt x="151062" y="2249638"/>
                </a:lnTo>
                <a:lnTo>
                  <a:pt x="129932" y="2340129"/>
                </a:lnTo>
                <a:lnTo>
                  <a:pt x="110438" y="2429990"/>
                </a:lnTo>
                <a:lnTo>
                  <a:pt x="92569" y="2519174"/>
                </a:lnTo>
                <a:lnTo>
                  <a:pt x="76314" y="2607635"/>
                </a:lnTo>
                <a:lnTo>
                  <a:pt x="61661" y="2695326"/>
                </a:lnTo>
                <a:lnTo>
                  <a:pt x="48598" y="2782201"/>
                </a:lnTo>
                <a:lnTo>
                  <a:pt x="37115" y="2868212"/>
                </a:lnTo>
                <a:lnTo>
                  <a:pt x="27200" y="2953314"/>
                </a:lnTo>
                <a:lnTo>
                  <a:pt x="18841" y="3037459"/>
                </a:lnTo>
                <a:lnTo>
                  <a:pt x="12028" y="3120601"/>
                </a:lnTo>
                <a:lnTo>
                  <a:pt x="6748" y="3202694"/>
                </a:lnTo>
                <a:lnTo>
                  <a:pt x="2991" y="3283690"/>
                </a:lnTo>
                <a:lnTo>
                  <a:pt x="746" y="3363544"/>
                </a:lnTo>
                <a:lnTo>
                  <a:pt x="0" y="3442208"/>
                </a:lnTo>
                <a:lnTo>
                  <a:pt x="8" y="3450627"/>
                </a:lnTo>
                <a:lnTo>
                  <a:pt x="139" y="3475968"/>
                </a:lnTo>
                <a:lnTo>
                  <a:pt x="116602" y="3475968"/>
                </a:lnTo>
                <a:lnTo>
                  <a:pt x="119084" y="3316585"/>
                </a:lnTo>
                <a:lnTo>
                  <a:pt x="128808" y="3108602"/>
                </a:lnTo>
                <a:lnTo>
                  <a:pt x="144843" y="2903043"/>
                </a:lnTo>
                <a:lnTo>
                  <a:pt x="167048" y="2700136"/>
                </a:lnTo>
                <a:lnTo>
                  <a:pt x="195281" y="2500108"/>
                </a:lnTo>
                <a:lnTo>
                  <a:pt x="229402" y="2303188"/>
                </a:lnTo>
                <a:lnTo>
                  <a:pt x="269269" y="2109601"/>
                </a:lnTo>
                <a:lnTo>
                  <a:pt x="314742" y="1919577"/>
                </a:lnTo>
                <a:lnTo>
                  <a:pt x="365680" y="1733343"/>
                </a:lnTo>
                <a:lnTo>
                  <a:pt x="421941" y="1551127"/>
                </a:lnTo>
                <a:lnTo>
                  <a:pt x="483385" y="1373155"/>
                </a:lnTo>
                <a:lnTo>
                  <a:pt x="549870" y="1199656"/>
                </a:lnTo>
                <a:lnTo>
                  <a:pt x="621256" y="1030858"/>
                </a:lnTo>
                <a:lnTo>
                  <a:pt x="697401" y="866987"/>
                </a:lnTo>
                <a:lnTo>
                  <a:pt x="778165" y="708273"/>
                </a:lnTo>
                <a:lnTo>
                  <a:pt x="863406" y="554941"/>
                </a:lnTo>
                <a:lnTo>
                  <a:pt x="952984" y="407220"/>
                </a:lnTo>
                <a:lnTo>
                  <a:pt x="1046758" y="265338"/>
                </a:lnTo>
                <a:lnTo>
                  <a:pt x="1144585" y="129522"/>
                </a:lnTo>
                <a:lnTo>
                  <a:pt x="1246327" y="0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6306672" y="2576470"/>
            <a:ext cx="1048417" cy="175715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5258235" y="2576470"/>
            <a:ext cx="1048434" cy="175715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929436" y="3390982"/>
            <a:ext cx="754455" cy="831238"/>
          </a:xfrm>
          <a:custGeom>
            <a:avLst/>
            <a:gdLst/>
            <a:ahLst/>
            <a:cxnLst/>
            <a:rect l="l" t="t" r="r" b="b"/>
            <a:pathLst>
              <a:path w="1111250" h="918210">
                <a:moveTo>
                  <a:pt x="0" y="0"/>
                </a:moveTo>
                <a:lnTo>
                  <a:pt x="2125" y="59217"/>
                </a:lnTo>
                <a:lnTo>
                  <a:pt x="7477" y="117557"/>
                </a:lnTo>
                <a:lnTo>
                  <a:pt x="15967" y="174932"/>
                </a:lnTo>
                <a:lnTo>
                  <a:pt x="27507" y="231256"/>
                </a:lnTo>
                <a:lnTo>
                  <a:pt x="42010" y="286440"/>
                </a:lnTo>
                <a:lnTo>
                  <a:pt x="59389" y="340396"/>
                </a:lnTo>
                <a:lnTo>
                  <a:pt x="79556" y="393038"/>
                </a:lnTo>
                <a:lnTo>
                  <a:pt x="102424" y="444277"/>
                </a:lnTo>
                <a:lnTo>
                  <a:pt x="127905" y="494026"/>
                </a:lnTo>
                <a:lnTo>
                  <a:pt x="155911" y="542197"/>
                </a:lnTo>
                <a:lnTo>
                  <a:pt x="186355" y="588704"/>
                </a:lnTo>
                <a:lnTo>
                  <a:pt x="219150" y="633457"/>
                </a:lnTo>
                <a:lnTo>
                  <a:pt x="254208" y="676371"/>
                </a:lnTo>
                <a:lnTo>
                  <a:pt x="291441" y="717356"/>
                </a:lnTo>
                <a:lnTo>
                  <a:pt x="330762" y="756326"/>
                </a:lnTo>
                <a:lnTo>
                  <a:pt x="372084" y="793193"/>
                </a:lnTo>
                <a:lnTo>
                  <a:pt x="415318" y="827870"/>
                </a:lnTo>
                <a:lnTo>
                  <a:pt x="460378" y="860268"/>
                </a:lnTo>
                <a:lnTo>
                  <a:pt x="507176" y="890300"/>
                </a:lnTo>
                <a:lnTo>
                  <a:pt x="555625" y="917879"/>
                </a:lnTo>
                <a:lnTo>
                  <a:pt x="604073" y="890300"/>
                </a:lnTo>
                <a:lnTo>
                  <a:pt x="650871" y="860268"/>
                </a:lnTo>
                <a:lnTo>
                  <a:pt x="695931" y="827870"/>
                </a:lnTo>
                <a:lnTo>
                  <a:pt x="739165" y="793193"/>
                </a:lnTo>
                <a:lnTo>
                  <a:pt x="780487" y="756326"/>
                </a:lnTo>
                <a:lnTo>
                  <a:pt x="819808" y="717356"/>
                </a:lnTo>
                <a:lnTo>
                  <a:pt x="857041" y="676371"/>
                </a:lnTo>
                <a:lnTo>
                  <a:pt x="892099" y="633457"/>
                </a:lnTo>
                <a:lnTo>
                  <a:pt x="924894" y="588704"/>
                </a:lnTo>
                <a:lnTo>
                  <a:pt x="955338" y="542197"/>
                </a:lnTo>
                <a:lnTo>
                  <a:pt x="983344" y="494026"/>
                </a:lnTo>
                <a:lnTo>
                  <a:pt x="1008825" y="444277"/>
                </a:lnTo>
                <a:lnTo>
                  <a:pt x="1031693" y="393038"/>
                </a:lnTo>
                <a:lnTo>
                  <a:pt x="1051860" y="340396"/>
                </a:lnTo>
                <a:lnTo>
                  <a:pt x="1069239" y="286440"/>
                </a:lnTo>
                <a:lnTo>
                  <a:pt x="1083742" y="231256"/>
                </a:lnTo>
                <a:lnTo>
                  <a:pt x="1095282" y="174932"/>
                </a:lnTo>
                <a:lnTo>
                  <a:pt x="1097654" y="158902"/>
                </a:lnTo>
                <a:lnTo>
                  <a:pt x="555625" y="158902"/>
                </a:lnTo>
                <a:lnTo>
                  <a:pt x="525123" y="158467"/>
                </a:lnTo>
                <a:lnTo>
                  <a:pt x="464778" y="155027"/>
                </a:lnTo>
                <a:lnTo>
                  <a:pt x="405391" y="148236"/>
                </a:lnTo>
                <a:lnTo>
                  <a:pt x="347055" y="138188"/>
                </a:lnTo>
                <a:lnTo>
                  <a:pt x="289865" y="124979"/>
                </a:lnTo>
                <a:lnTo>
                  <a:pt x="233915" y="108701"/>
                </a:lnTo>
                <a:lnTo>
                  <a:pt x="179298" y="89448"/>
                </a:lnTo>
                <a:lnTo>
                  <a:pt x="126108" y="67315"/>
                </a:lnTo>
                <a:lnTo>
                  <a:pt x="74441" y="42396"/>
                </a:lnTo>
                <a:lnTo>
                  <a:pt x="24390" y="14785"/>
                </a:lnTo>
                <a:lnTo>
                  <a:pt x="0" y="0"/>
                </a:lnTo>
                <a:close/>
              </a:path>
              <a:path w="1111250" h="918210">
                <a:moveTo>
                  <a:pt x="1111250" y="0"/>
                </a:moveTo>
                <a:lnTo>
                  <a:pt x="1062038" y="28922"/>
                </a:lnTo>
                <a:lnTo>
                  <a:pt x="1011166" y="55198"/>
                </a:lnTo>
                <a:lnTo>
                  <a:pt x="958725" y="78736"/>
                </a:lnTo>
                <a:lnTo>
                  <a:pt x="904810" y="99440"/>
                </a:lnTo>
                <a:lnTo>
                  <a:pt x="849515" y="117217"/>
                </a:lnTo>
                <a:lnTo>
                  <a:pt x="792934" y="131973"/>
                </a:lnTo>
                <a:lnTo>
                  <a:pt x="735161" y="143613"/>
                </a:lnTo>
                <a:lnTo>
                  <a:pt x="676289" y="152044"/>
                </a:lnTo>
                <a:lnTo>
                  <a:pt x="616412" y="157172"/>
                </a:lnTo>
                <a:lnTo>
                  <a:pt x="555625" y="158902"/>
                </a:lnTo>
                <a:lnTo>
                  <a:pt x="1097654" y="158902"/>
                </a:lnTo>
                <a:lnTo>
                  <a:pt x="1103772" y="117557"/>
                </a:lnTo>
                <a:lnTo>
                  <a:pt x="1109124" y="59217"/>
                </a:lnTo>
                <a:lnTo>
                  <a:pt x="1111250" y="0"/>
                </a:lnTo>
                <a:close/>
              </a:path>
            </a:pathLst>
          </a:custGeom>
          <a:solidFill>
            <a:srgbClr val="EBEBEB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593844" y="1633827"/>
            <a:ext cx="1425636" cy="9426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593826" y="2389482"/>
            <a:ext cx="1481865" cy="186975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29798" y="4679974"/>
            <a:ext cx="93121" cy="285702"/>
          </a:xfrm>
          <a:custGeom>
            <a:avLst/>
            <a:gdLst/>
            <a:ahLst/>
            <a:cxnLst/>
            <a:rect l="l" t="t" r="r" b="b"/>
            <a:pathLst>
              <a:path w="137159" h="315595">
                <a:moveTo>
                  <a:pt x="52522" y="0"/>
                </a:moveTo>
                <a:lnTo>
                  <a:pt x="38096" y="654"/>
                </a:lnTo>
                <a:lnTo>
                  <a:pt x="24234" y="1815"/>
                </a:lnTo>
                <a:lnTo>
                  <a:pt x="11385" y="3230"/>
                </a:lnTo>
                <a:lnTo>
                  <a:pt x="0" y="4652"/>
                </a:lnTo>
                <a:lnTo>
                  <a:pt x="10667" y="315395"/>
                </a:lnTo>
                <a:lnTo>
                  <a:pt x="48018" y="315395"/>
                </a:lnTo>
                <a:lnTo>
                  <a:pt x="49194" y="197623"/>
                </a:lnTo>
                <a:lnTo>
                  <a:pt x="60488" y="197001"/>
                </a:lnTo>
                <a:lnTo>
                  <a:pt x="100579" y="184467"/>
                </a:lnTo>
                <a:lnTo>
                  <a:pt x="130714" y="156454"/>
                </a:lnTo>
                <a:lnTo>
                  <a:pt x="133765" y="145571"/>
                </a:lnTo>
                <a:lnTo>
                  <a:pt x="68465" y="145571"/>
                </a:lnTo>
                <a:lnTo>
                  <a:pt x="53352" y="145139"/>
                </a:lnTo>
                <a:lnTo>
                  <a:pt x="50011" y="97838"/>
                </a:lnTo>
                <a:lnTo>
                  <a:pt x="49364" y="57113"/>
                </a:lnTo>
                <a:lnTo>
                  <a:pt x="49431" y="48200"/>
                </a:lnTo>
                <a:lnTo>
                  <a:pt x="49618" y="42686"/>
                </a:lnTo>
                <a:lnTo>
                  <a:pt x="61236" y="42168"/>
                </a:lnTo>
                <a:lnTo>
                  <a:pt x="133031" y="42168"/>
                </a:lnTo>
                <a:lnTo>
                  <a:pt x="131576" y="30544"/>
                </a:lnTo>
                <a:lnTo>
                  <a:pt x="94694" y="3564"/>
                </a:lnTo>
                <a:lnTo>
                  <a:pt x="67063" y="100"/>
                </a:lnTo>
                <a:lnTo>
                  <a:pt x="52522" y="0"/>
                </a:lnTo>
                <a:close/>
              </a:path>
              <a:path w="137159" h="315595">
                <a:moveTo>
                  <a:pt x="133031" y="42168"/>
                </a:moveTo>
                <a:lnTo>
                  <a:pt x="61236" y="42168"/>
                </a:lnTo>
                <a:lnTo>
                  <a:pt x="77890" y="43823"/>
                </a:lnTo>
                <a:lnTo>
                  <a:pt x="90258" y="48200"/>
                </a:lnTo>
                <a:lnTo>
                  <a:pt x="90516" y="48429"/>
                </a:lnTo>
                <a:lnTo>
                  <a:pt x="94881" y="57113"/>
                </a:lnTo>
                <a:lnTo>
                  <a:pt x="97113" y="70908"/>
                </a:lnTo>
                <a:lnTo>
                  <a:pt x="97756" y="87099"/>
                </a:lnTo>
                <a:lnTo>
                  <a:pt x="97354" y="102970"/>
                </a:lnTo>
                <a:lnTo>
                  <a:pt x="96451" y="115805"/>
                </a:lnTo>
                <a:lnTo>
                  <a:pt x="95592" y="122889"/>
                </a:lnTo>
                <a:lnTo>
                  <a:pt x="93814" y="130001"/>
                </a:lnTo>
                <a:lnTo>
                  <a:pt x="94246" y="136681"/>
                </a:lnTo>
                <a:lnTo>
                  <a:pt x="86245" y="140669"/>
                </a:lnTo>
                <a:lnTo>
                  <a:pt x="82257" y="142447"/>
                </a:lnTo>
                <a:lnTo>
                  <a:pt x="77812" y="143793"/>
                </a:lnTo>
                <a:lnTo>
                  <a:pt x="72910" y="144682"/>
                </a:lnTo>
                <a:lnTo>
                  <a:pt x="68465" y="145571"/>
                </a:lnTo>
                <a:lnTo>
                  <a:pt x="133765" y="145571"/>
                </a:lnTo>
                <a:lnTo>
                  <a:pt x="134264" y="143793"/>
                </a:lnTo>
                <a:lnTo>
                  <a:pt x="135273" y="133016"/>
                </a:lnTo>
                <a:lnTo>
                  <a:pt x="136054" y="121583"/>
                </a:lnTo>
                <a:lnTo>
                  <a:pt x="136525" y="109955"/>
                </a:lnTo>
                <a:lnTo>
                  <a:pt x="136660" y="97838"/>
                </a:lnTo>
                <a:lnTo>
                  <a:pt x="136446" y="85719"/>
                </a:lnTo>
                <a:lnTo>
                  <a:pt x="135851" y="72913"/>
                </a:lnTo>
                <a:lnTo>
                  <a:pt x="134856" y="59514"/>
                </a:lnTo>
                <a:lnTo>
                  <a:pt x="133439" y="45424"/>
                </a:lnTo>
                <a:lnTo>
                  <a:pt x="133031" y="42168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srgbClr val="990033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840828" y="4683135"/>
            <a:ext cx="99588" cy="283403"/>
          </a:xfrm>
          <a:custGeom>
            <a:avLst/>
            <a:gdLst/>
            <a:ahLst/>
            <a:cxnLst/>
            <a:rect l="l" t="t" r="r" b="b"/>
            <a:pathLst>
              <a:path w="146684" h="313054">
                <a:moveTo>
                  <a:pt x="76179" y="0"/>
                </a:moveTo>
                <a:lnTo>
                  <a:pt x="35605" y="356"/>
                </a:lnTo>
                <a:lnTo>
                  <a:pt x="2323" y="28709"/>
                </a:lnTo>
                <a:lnTo>
                  <a:pt x="0" y="267851"/>
                </a:lnTo>
                <a:lnTo>
                  <a:pt x="1640" y="280859"/>
                </a:lnTo>
                <a:lnTo>
                  <a:pt x="45123" y="311927"/>
                </a:lnTo>
                <a:lnTo>
                  <a:pt x="57146" y="312089"/>
                </a:lnTo>
                <a:lnTo>
                  <a:pt x="72510" y="312544"/>
                </a:lnTo>
                <a:lnTo>
                  <a:pt x="124539" y="309884"/>
                </a:lnTo>
                <a:lnTo>
                  <a:pt x="144039" y="278062"/>
                </a:lnTo>
                <a:lnTo>
                  <a:pt x="68207" y="278062"/>
                </a:lnTo>
                <a:lnTo>
                  <a:pt x="50852" y="275628"/>
                </a:lnTo>
                <a:lnTo>
                  <a:pt x="43715" y="267808"/>
                </a:lnTo>
                <a:lnTo>
                  <a:pt x="42329" y="252091"/>
                </a:lnTo>
                <a:lnTo>
                  <a:pt x="43285" y="45902"/>
                </a:lnTo>
                <a:lnTo>
                  <a:pt x="45784" y="33400"/>
                </a:lnTo>
                <a:lnTo>
                  <a:pt x="55361" y="27525"/>
                </a:lnTo>
                <a:lnTo>
                  <a:pt x="76689" y="26063"/>
                </a:lnTo>
                <a:lnTo>
                  <a:pt x="142740" y="26063"/>
                </a:lnTo>
                <a:lnTo>
                  <a:pt x="142528" y="25207"/>
                </a:lnTo>
                <a:lnTo>
                  <a:pt x="108126" y="1163"/>
                </a:lnTo>
                <a:lnTo>
                  <a:pt x="86603" y="227"/>
                </a:lnTo>
                <a:lnTo>
                  <a:pt x="76179" y="0"/>
                </a:lnTo>
                <a:close/>
              </a:path>
              <a:path w="146684" h="313054">
                <a:moveTo>
                  <a:pt x="142740" y="26063"/>
                </a:moveTo>
                <a:lnTo>
                  <a:pt x="76689" y="26063"/>
                </a:lnTo>
                <a:lnTo>
                  <a:pt x="92076" y="27509"/>
                </a:lnTo>
                <a:lnTo>
                  <a:pt x="100125" y="33611"/>
                </a:lnTo>
                <a:lnTo>
                  <a:pt x="101459" y="37599"/>
                </a:lnTo>
                <a:lnTo>
                  <a:pt x="101903" y="47403"/>
                </a:lnTo>
                <a:lnTo>
                  <a:pt x="102348" y="52280"/>
                </a:lnTo>
                <a:lnTo>
                  <a:pt x="103774" y="99857"/>
                </a:lnTo>
                <a:lnTo>
                  <a:pt x="104121" y="140152"/>
                </a:lnTo>
                <a:lnTo>
                  <a:pt x="104196" y="182614"/>
                </a:lnTo>
                <a:lnTo>
                  <a:pt x="104378" y="202789"/>
                </a:lnTo>
                <a:lnTo>
                  <a:pt x="105015" y="252330"/>
                </a:lnTo>
                <a:lnTo>
                  <a:pt x="68207" y="278062"/>
                </a:lnTo>
                <a:lnTo>
                  <a:pt x="144039" y="278062"/>
                </a:lnTo>
                <a:lnTo>
                  <a:pt x="144575" y="275025"/>
                </a:lnTo>
                <a:lnTo>
                  <a:pt x="145466" y="171049"/>
                </a:lnTo>
                <a:lnTo>
                  <a:pt x="145576" y="140152"/>
                </a:lnTo>
                <a:lnTo>
                  <a:pt x="145801" y="110032"/>
                </a:lnTo>
                <a:lnTo>
                  <a:pt x="146184" y="70212"/>
                </a:lnTo>
                <a:lnTo>
                  <a:pt x="146254" y="60432"/>
                </a:lnTo>
                <a:lnTo>
                  <a:pt x="146330" y="43835"/>
                </a:lnTo>
                <a:lnTo>
                  <a:pt x="146169" y="39902"/>
                </a:lnTo>
                <a:lnTo>
                  <a:pt x="142740" y="26063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961906" y="4683920"/>
            <a:ext cx="96139" cy="282253"/>
          </a:xfrm>
          <a:custGeom>
            <a:avLst/>
            <a:gdLst/>
            <a:ahLst/>
            <a:cxnLst/>
            <a:rect l="l" t="t" r="r" b="b"/>
            <a:pathLst>
              <a:path w="141604" h="311785">
                <a:moveTo>
                  <a:pt x="130404" y="0"/>
                </a:moveTo>
                <a:lnTo>
                  <a:pt x="87583" y="5926"/>
                </a:lnTo>
                <a:lnTo>
                  <a:pt x="41021" y="15635"/>
                </a:lnTo>
                <a:lnTo>
                  <a:pt x="7172" y="34076"/>
                </a:lnTo>
                <a:lnTo>
                  <a:pt x="0" y="274161"/>
                </a:lnTo>
                <a:lnTo>
                  <a:pt x="4870" y="286872"/>
                </a:lnTo>
                <a:lnTo>
                  <a:pt x="11994" y="296978"/>
                </a:lnTo>
                <a:lnTo>
                  <a:pt x="21380" y="304485"/>
                </a:lnTo>
                <a:lnTo>
                  <a:pt x="33035" y="309402"/>
                </a:lnTo>
                <a:lnTo>
                  <a:pt x="46966" y="311736"/>
                </a:lnTo>
                <a:lnTo>
                  <a:pt x="63179" y="311495"/>
                </a:lnTo>
                <a:lnTo>
                  <a:pt x="141424" y="304383"/>
                </a:lnTo>
                <a:lnTo>
                  <a:pt x="134523" y="271830"/>
                </a:lnTo>
                <a:lnTo>
                  <a:pt x="85031" y="271830"/>
                </a:lnTo>
                <a:lnTo>
                  <a:pt x="71207" y="271771"/>
                </a:lnTo>
                <a:lnTo>
                  <a:pt x="38165" y="247101"/>
                </a:lnTo>
                <a:lnTo>
                  <a:pt x="35782" y="196394"/>
                </a:lnTo>
                <a:lnTo>
                  <a:pt x="35445" y="131002"/>
                </a:lnTo>
                <a:lnTo>
                  <a:pt x="35649" y="115908"/>
                </a:lnTo>
                <a:lnTo>
                  <a:pt x="41529" y="67752"/>
                </a:lnTo>
                <a:lnTo>
                  <a:pt x="132102" y="47398"/>
                </a:lnTo>
                <a:lnTo>
                  <a:pt x="130404" y="0"/>
                </a:lnTo>
                <a:close/>
              </a:path>
              <a:path w="141604" h="311785">
                <a:moveTo>
                  <a:pt x="133660" y="267762"/>
                </a:moveTo>
                <a:lnTo>
                  <a:pt x="122107" y="269139"/>
                </a:lnTo>
                <a:lnTo>
                  <a:pt x="107549" y="270628"/>
                </a:lnTo>
                <a:lnTo>
                  <a:pt x="97024" y="271383"/>
                </a:lnTo>
                <a:lnTo>
                  <a:pt x="85031" y="271830"/>
                </a:lnTo>
                <a:lnTo>
                  <a:pt x="134523" y="271830"/>
                </a:lnTo>
                <a:lnTo>
                  <a:pt x="133660" y="267762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078127" y="4683920"/>
            <a:ext cx="96139" cy="282253"/>
          </a:xfrm>
          <a:custGeom>
            <a:avLst/>
            <a:gdLst/>
            <a:ahLst/>
            <a:cxnLst/>
            <a:rect l="l" t="t" r="r" b="b"/>
            <a:pathLst>
              <a:path w="141604" h="311785">
                <a:moveTo>
                  <a:pt x="130412" y="0"/>
                </a:moveTo>
                <a:lnTo>
                  <a:pt x="87590" y="5927"/>
                </a:lnTo>
                <a:lnTo>
                  <a:pt x="41027" y="15635"/>
                </a:lnTo>
                <a:lnTo>
                  <a:pt x="7169" y="34076"/>
                </a:lnTo>
                <a:lnTo>
                  <a:pt x="0" y="274170"/>
                </a:lnTo>
                <a:lnTo>
                  <a:pt x="4871" y="286878"/>
                </a:lnTo>
                <a:lnTo>
                  <a:pt x="11996" y="296981"/>
                </a:lnTo>
                <a:lnTo>
                  <a:pt x="21384" y="304487"/>
                </a:lnTo>
                <a:lnTo>
                  <a:pt x="33040" y="309403"/>
                </a:lnTo>
                <a:lnTo>
                  <a:pt x="46973" y="311736"/>
                </a:lnTo>
                <a:lnTo>
                  <a:pt x="63189" y="311495"/>
                </a:lnTo>
                <a:lnTo>
                  <a:pt x="141434" y="304383"/>
                </a:lnTo>
                <a:lnTo>
                  <a:pt x="134532" y="271830"/>
                </a:lnTo>
                <a:lnTo>
                  <a:pt x="85041" y="271830"/>
                </a:lnTo>
                <a:lnTo>
                  <a:pt x="71217" y="271772"/>
                </a:lnTo>
                <a:lnTo>
                  <a:pt x="38174" y="247097"/>
                </a:lnTo>
                <a:lnTo>
                  <a:pt x="35788" y="196389"/>
                </a:lnTo>
                <a:lnTo>
                  <a:pt x="35447" y="130997"/>
                </a:lnTo>
                <a:lnTo>
                  <a:pt x="35651" y="115903"/>
                </a:lnTo>
                <a:lnTo>
                  <a:pt x="41539" y="67750"/>
                </a:lnTo>
                <a:lnTo>
                  <a:pt x="132099" y="47398"/>
                </a:lnTo>
                <a:lnTo>
                  <a:pt x="130412" y="0"/>
                </a:lnTo>
                <a:close/>
              </a:path>
              <a:path w="141604" h="311785">
                <a:moveTo>
                  <a:pt x="133669" y="267762"/>
                </a:moveTo>
                <a:lnTo>
                  <a:pt x="122111" y="269139"/>
                </a:lnTo>
                <a:lnTo>
                  <a:pt x="107559" y="270628"/>
                </a:lnTo>
                <a:lnTo>
                  <a:pt x="97034" y="271382"/>
                </a:lnTo>
                <a:lnTo>
                  <a:pt x="85041" y="271830"/>
                </a:lnTo>
                <a:lnTo>
                  <a:pt x="134532" y="271830"/>
                </a:lnTo>
                <a:lnTo>
                  <a:pt x="133669" y="267762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193185" y="4678533"/>
            <a:ext cx="103037" cy="290301"/>
          </a:xfrm>
          <a:custGeom>
            <a:avLst/>
            <a:gdLst/>
            <a:ahLst/>
            <a:cxnLst/>
            <a:rect l="l" t="t" r="r" b="b"/>
            <a:pathLst>
              <a:path w="151765" h="320675">
                <a:moveTo>
                  <a:pt x="43573" y="0"/>
                </a:moveTo>
                <a:lnTo>
                  <a:pt x="0" y="5333"/>
                </a:lnTo>
                <a:lnTo>
                  <a:pt x="6222" y="320547"/>
                </a:lnTo>
                <a:lnTo>
                  <a:pt x="51574" y="318769"/>
                </a:lnTo>
                <a:lnTo>
                  <a:pt x="84597" y="211188"/>
                </a:lnTo>
                <a:lnTo>
                  <a:pt x="48018" y="211188"/>
                </a:lnTo>
                <a:lnTo>
                  <a:pt x="43573" y="0"/>
                </a:lnTo>
                <a:close/>
              </a:path>
              <a:path w="151765" h="320675">
                <a:moveTo>
                  <a:pt x="149518" y="133375"/>
                </a:moveTo>
                <a:lnTo>
                  <a:pt x="108483" y="133375"/>
                </a:lnTo>
                <a:lnTo>
                  <a:pt x="101803" y="317880"/>
                </a:lnTo>
                <a:lnTo>
                  <a:pt x="147154" y="316991"/>
                </a:lnTo>
                <a:lnTo>
                  <a:pt x="149518" y="133375"/>
                </a:lnTo>
                <a:close/>
              </a:path>
              <a:path w="151765" h="320675">
                <a:moveTo>
                  <a:pt x="151155" y="6248"/>
                </a:moveTo>
                <a:lnTo>
                  <a:pt x="109372" y="8026"/>
                </a:lnTo>
                <a:lnTo>
                  <a:pt x="48018" y="211188"/>
                </a:lnTo>
                <a:lnTo>
                  <a:pt x="84597" y="211188"/>
                </a:lnTo>
                <a:lnTo>
                  <a:pt x="108483" y="133375"/>
                </a:lnTo>
                <a:lnTo>
                  <a:pt x="149518" y="133375"/>
                </a:lnTo>
                <a:lnTo>
                  <a:pt x="151155" y="6248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315748" y="4608109"/>
            <a:ext cx="103037" cy="361008"/>
          </a:xfrm>
          <a:custGeom>
            <a:avLst/>
            <a:gdLst/>
            <a:ahLst/>
            <a:cxnLst/>
            <a:rect l="l" t="t" r="r" b="b"/>
            <a:pathLst>
              <a:path w="151765" h="398779">
                <a:moveTo>
                  <a:pt x="43561" y="77787"/>
                </a:moveTo>
                <a:lnTo>
                  <a:pt x="0" y="83121"/>
                </a:lnTo>
                <a:lnTo>
                  <a:pt x="6223" y="398335"/>
                </a:lnTo>
                <a:lnTo>
                  <a:pt x="51574" y="396557"/>
                </a:lnTo>
                <a:lnTo>
                  <a:pt x="84590" y="288975"/>
                </a:lnTo>
                <a:lnTo>
                  <a:pt x="48018" y="288975"/>
                </a:lnTo>
                <a:lnTo>
                  <a:pt x="43561" y="77787"/>
                </a:lnTo>
                <a:close/>
              </a:path>
              <a:path w="151765" h="398779">
                <a:moveTo>
                  <a:pt x="149523" y="211162"/>
                </a:moveTo>
                <a:lnTo>
                  <a:pt x="108470" y="211162"/>
                </a:lnTo>
                <a:lnTo>
                  <a:pt x="101815" y="395668"/>
                </a:lnTo>
                <a:lnTo>
                  <a:pt x="147167" y="394779"/>
                </a:lnTo>
                <a:lnTo>
                  <a:pt x="149523" y="211162"/>
                </a:lnTo>
                <a:close/>
              </a:path>
              <a:path w="151765" h="398779">
                <a:moveTo>
                  <a:pt x="151155" y="84035"/>
                </a:moveTo>
                <a:lnTo>
                  <a:pt x="109359" y="85813"/>
                </a:lnTo>
                <a:lnTo>
                  <a:pt x="48018" y="288975"/>
                </a:lnTo>
                <a:lnTo>
                  <a:pt x="84590" y="288975"/>
                </a:lnTo>
                <a:lnTo>
                  <a:pt x="108470" y="211162"/>
                </a:lnTo>
                <a:lnTo>
                  <a:pt x="149523" y="211162"/>
                </a:lnTo>
                <a:lnTo>
                  <a:pt x="151155" y="84035"/>
                </a:lnTo>
                <a:close/>
              </a:path>
              <a:path w="151765" h="398779">
                <a:moveTo>
                  <a:pt x="19126" y="0"/>
                </a:moveTo>
                <a:lnTo>
                  <a:pt x="8458" y="31559"/>
                </a:lnTo>
                <a:lnTo>
                  <a:pt x="77355" y="78244"/>
                </a:lnTo>
                <a:lnTo>
                  <a:pt x="129097" y="31559"/>
                </a:lnTo>
                <a:lnTo>
                  <a:pt x="69811" y="31559"/>
                </a:lnTo>
                <a:lnTo>
                  <a:pt x="19126" y="0"/>
                </a:lnTo>
                <a:close/>
              </a:path>
              <a:path w="151765" h="398779">
                <a:moveTo>
                  <a:pt x="113804" y="0"/>
                </a:moveTo>
                <a:lnTo>
                  <a:pt x="69811" y="31559"/>
                </a:lnTo>
                <a:lnTo>
                  <a:pt x="129097" y="31559"/>
                </a:lnTo>
                <a:lnTo>
                  <a:pt x="136486" y="24891"/>
                </a:lnTo>
                <a:lnTo>
                  <a:pt x="113804" y="0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439484" y="4683920"/>
            <a:ext cx="96139" cy="282253"/>
          </a:xfrm>
          <a:custGeom>
            <a:avLst/>
            <a:gdLst/>
            <a:ahLst/>
            <a:cxnLst/>
            <a:rect l="l" t="t" r="r" b="b"/>
            <a:pathLst>
              <a:path w="141604" h="311785">
                <a:moveTo>
                  <a:pt x="130412" y="0"/>
                </a:moveTo>
                <a:lnTo>
                  <a:pt x="87590" y="5927"/>
                </a:lnTo>
                <a:lnTo>
                  <a:pt x="41027" y="15635"/>
                </a:lnTo>
                <a:lnTo>
                  <a:pt x="7169" y="34076"/>
                </a:lnTo>
                <a:lnTo>
                  <a:pt x="0" y="274170"/>
                </a:lnTo>
                <a:lnTo>
                  <a:pt x="4871" y="286878"/>
                </a:lnTo>
                <a:lnTo>
                  <a:pt x="11996" y="296981"/>
                </a:lnTo>
                <a:lnTo>
                  <a:pt x="21384" y="304487"/>
                </a:lnTo>
                <a:lnTo>
                  <a:pt x="33040" y="309403"/>
                </a:lnTo>
                <a:lnTo>
                  <a:pt x="46973" y="311736"/>
                </a:lnTo>
                <a:lnTo>
                  <a:pt x="63189" y="311495"/>
                </a:lnTo>
                <a:lnTo>
                  <a:pt x="141434" y="304383"/>
                </a:lnTo>
                <a:lnTo>
                  <a:pt x="134532" y="271830"/>
                </a:lnTo>
                <a:lnTo>
                  <a:pt x="85036" y="271830"/>
                </a:lnTo>
                <a:lnTo>
                  <a:pt x="71212" y="271772"/>
                </a:lnTo>
                <a:lnTo>
                  <a:pt x="38174" y="247097"/>
                </a:lnTo>
                <a:lnTo>
                  <a:pt x="35788" y="196389"/>
                </a:lnTo>
                <a:lnTo>
                  <a:pt x="35447" y="130997"/>
                </a:lnTo>
                <a:lnTo>
                  <a:pt x="35651" y="115903"/>
                </a:lnTo>
                <a:lnTo>
                  <a:pt x="41539" y="67750"/>
                </a:lnTo>
                <a:lnTo>
                  <a:pt x="132099" y="47398"/>
                </a:lnTo>
                <a:lnTo>
                  <a:pt x="130412" y="0"/>
                </a:lnTo>
                <a:close/>
              </a:path>
              <a:path w="141604" h="311785">
                <a:moveTo>
                  <a:pt x="133669" y="267762"/>
                </a:moveTo>
                <a:lnTo>
                  <a:pt x="122111" y="269139"/>
                </a:lnTo>
                <a:lnTo>
                  <a:pt x="107558" y="270628"/>
                </a:lnTo>
                <a:lnTo>
                  <a:pt x="97031" y="271382"/>
                </a:lnTo>
                <a:lnTo>
                  <a:pt x="85036" y="271830"/>
                </a:lnTo>
                <a:lnTo>
                  <a:pt x="134532" y="271830"/>
                </a:lnTo>
                <a:lnTo>
                  <a:pt x="133669" y="267762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554541" y="4678533"/>
            <a:ext cx="100019" cy="289726"/>
          </a:xfrm>
          <a:custGeom>
            <a:avLst/>
            <a:gdLst/>
            <a:ahLst/>
            <a:cxnLst/>
            <a:rect l="l" t="t" r="r" b="b"/>
            <a:pathLst>
              <a:path w="147320" h="320039">
                <a:moveTo>
                  <a:pt x="39116" y="0"/>
                </a:moveTo>
                <a:lnTo>
                  <a:pt x="0" y="7112"/>
                </a:lnTo>
                <a:lnTo>
                  <a:pt x="3556" y="319659"/>
                </a:lnTo>
                <a:lnTo>
                  <a:pt x="42672" y="319659"/>
                </a:lnTo>
                <a:lnTo>
                  <a:pt x="43561" y="184505"/>
                </a:lnTo>
                <a:lnTo>
                  <a:pt x="79746" y="184505"/>
                </a:lnTo>
                <a:lnTo>
                  <a:pt x="66687" y="161391"/>
                </a:lnTo>
                <a:lnTo>
                  <a:pt x="84194" y="133375"/>
                </a:lnTo>
                <a:lnTo>
                  <a:pt x="40894" y="133375"/>
                </a:lnTo>
                <a:lnTo>
                  <a:pt x="39116" y="0"/>
                </a:lnTo>
                <a:close/>
              </a:path>
              <a:path w="147320" h="320039">
                <a:moveTo>
                  <a:pt x="79746" y="184505"/>
                </a:moveTo>
                <a:lnTo>
                  <a:pt x="43561" y="184505"/>
                </a:lnTo>
                <a:lnTo>
                  <a:pt x="104914" y="318770"/>
                </a:lnTo>
                <a:lnTo>
                  <a:pt x="140030" y="291211"/>
                </a:lnTo>
                <a:lnTo>
                  <a:pt x="79746" y="184505"/>
                </a:lnTo>
                <a:close/>
              </a:path>
              <a:path w="147320" h="320039">
                <a:moveTo>
                  <a:pt x="121361" y="2692"/>
                </a:moveTo>
                <a:lnTo>
                  <a:pt x="40894" y="133375"/>
                </a:lnTo>
                <a:lnTo>
                  <a:pt x="84194" y="133375"/>
                </a:lnTo>
                <a:lnTo>
                  <a:pt x="146697" y="33350"/>
                </a:lnTo>
                <a:lnTo>
                  <a:pt x="121361" y="2692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673419" y="4683135"/>
            <a:ext cx="99588" cy="283403"/>
          </a:xfrm>
          <a:custGeom>
            <a:avLst/>
            <a:gdLst/>
            <a:ahLst/>
            <a:cxnLst/>
            <a:rect l="l" t="t" r="r" b="b"/>
            <a:pathLst>
              <a:path w="146684" h="313054">
                <a:moveTo>
                  <a:pt x="76182" y="0"/>
                </a:moveTo>
                <a:lnTo>
                  <a:pt x="35603" y="356"/>
                </a:lnTo>
                <a:lnTo>
                  <a:pt x="2320" y="28709"/>
                </a:lnTo>
                <a:lnTo>
                  <a:pt x="0" y="267837"/>
                </a:lnTo>
                <a:lnTo>
                  <a:pt x="1640" y="280849"/>
                </a:lnTo>
                <a:lnTo>
                  <a:pt x="45124" y="311927"/>
                </a:lnTo>
                <a:lnTo>
                  <a:pt x="57147" y="312089"/>
                </a:lnTo>
                <a:lnTo>
                  <a:pt x="72514" y="312544"/>
                </a:lnTo>
                <a:lnTo>
                  <a:pt x="124545" y="309881"/>
                </a:lnTo>
                <a:lnTo>
                  <a:pt x="144049" y="278062"/>
                </a:lnTo>
                <a:lnTo>
                  <a:pt x="68206" y="278062"/>
                </a:lnTo>
                <a:lnTo>
                  <a:pt x="50850" y="275629"/>
                </a:lnTo>
                <a:lnTo>
                  <a:pt x="43712" y="267808"/>
                </a:lnTo>
                <a:lnTo>
                  <a:pt x="42326" y="252092"/>
                </a:lnTo>
                <a:lnTo>
                  <a:pt x="43282" y="45909"/>
                </a:lnTo>
                <a:lnTo>
                  <a:pt x="45779" y="33402"/>
                </a:lnTo>
                <a:lnTo>
                  <a:pt x="55354" y="27525"/>
                </a:lnTo>
                <a:lnTo>
                  <a:pt x="76679" y="26063"/>
                </a:lnTo>
                <a:lnTo>
                  <a:pt x="142738" y="26063"/>
                </a:lnTo>
                <a:lnTo>
                  <a:pt x="142526" y="25207"/>
                </a:lnTo>
                <a:lnTo>
                  <a:pt x="108124" y="1163"/>
                </a:lnTo>
                <a:lnTo>
                  <a:pt x="86601" y="227"/>
                </a:lnTo>
                <a:lnTo>
                  <a:pt x="76182" y="0"/>
                </a:lnTo>
                <a:close/>
              </a:path>
              <a:path w="146684" h="313054">
                <a:moveTo>
                  <a:pt x="142738" y="26063"/>
                </a:moveTo>
                <a:lnTo>
                  <a:pt x="76679" y="26063"/>
                </a:lnTo>
                <a:lnTo>
                  <a:pt x="92069" y="27508"/>
                </a:lnTo>
                <a:lnTo>
                  <a:pt x="100123" y="33611"/>
                </a:lnTo>
                <a:lnTo>
                  <a:pt x="101456" y="37599"/>
                </a:lnTo>
                <a:lnTo>
                  <a:pt x="101901" y="47403"/>
                </a:lnTo>
                <a:lnTo>
                  <a:pt x="102345" y="52280"/>
                </a:lnTo>
                <a:lnTo>
                  <a:pt x="103771" y="99857"/>
                </a:lnTo>
                <a:lnTo>
                  <a:pt x="104119" y="140152"/>
                </a:lnTo>
                <a:lnTo>
                  <a:pt x="104193" y="182614"/>
                </a:lnTo>
                <a:lnTo>
                  <a:pt x="104376" y="202789"/>
                </a:lnTo>
                <a:lnTo>
                  <a:pt x="105012" y="252330"/>
                </a:lnTo>
                <a:lnTo>
                  <a:pt x="68206" y="278062"/>
                </a:lnTo>
                <a:lnTo>
                  <a:pt x="144049" y="278062"/>
                </a:lnTo>
                <a:lnTo>
                  <a:pt x="144585" y="275025"/>
                </a:lnTo>
                <a:lnTo>
                  <a:pt x="145463" y="171049"/>
                </a:lnTo>
                <a:lnTo>
                  <a:pt x="145574" y="140152"/>
                </a:lnTo>
                <a:lnTo>
                  <a:pt x="145799" y="110032"/>
                </a:lnTo>
                <a:lnTo>
                  <a:pt x="146181" y="70212"/>
                </a:lnTo>
                <a:lnTo>
                  <a:pt x="146251" y="60432"/>
                </a:lnTo>
                <a:lnTo>
                  <a:pt x="146327" y="43835"/>
                </a:lnTo>
                <a:lnTo>
                  <a:pt x="146166" y="39902"/>
                </a:lnTo>
                <a:lnTo>
                  <a:pt x="142738" y="26063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793328" y="4682896"/>
            <a:ext cx="94846" cy="282828"/>
          </a:xfrm>
          <a:custGeom>
            <a:avLst/>
            <a:gdLst/>
            <a:ahLst/>
            <a:cxnLst/>
            <a:rect l="l" t="t" r="r" b="b"/>
            <a:pathLst>
              <a:path w="139700" h="312420">
                <a:moveTo>
                  <a:pt x="37515" y="0"/>
                </a:moveTo>
                <a:lnTo>
                  <a:pt x="24794" y="151"/>
                </a:lnTo>
                <a:lnTo>
                  <a:pt x="12270" y="463"/>
                </a:lnTo>
                <a:lnTo>
                  <a:pt x="0" y="967"/>
                </a:lnTo>
                <a:lnTo>
                  <a:pt x="6223" y="312168"/>
                </a:lnTo>
                <a:lnTo>
                  <a:pt x="139598" y="312168"/>
                </a:lnTo>
                <a:lnTo>
                  <a:pt x="139598" y="278843"/>
                </a:lnTo>
                <a:lnTo>
                  <a:pt x="48833" y="269001"/>
                </a:lnTo>
                <a:lnTo>
                  <a:pt x="47709" y="255982"/>
                </a:lnTo>
                <a:lnTo>
                  <a:pt x="46412" y="242398"/>
                </a:lnTo>
                <a:lnTo>
                  <a:pt x="45340" y="229231"/>
                </a:lnTo>
                <a:lnTo>
                  <a:pt x="44894" y="217464"/>
                </a:lnTo>
                <a:lnTo>
                  <a:pt x="44894" y="212130"/>
                </a:lnTo>
                <a:lnTo>
                  <a:pt x="128485" y="201030"/>
                </a:lnTo>
                <a:lnTo>
                  <a:pt x="128485" y="167667"/>
                </a:lnTo>
                <a:lnTo>
                  <a:pt x="44658" y="165212"/>
                </a:lnTo>
                <a:lnTo>
                  <a:pt x="41521" y="119075"/>
                </a:lnTo>
                <a:lnTo>
                  <a:pt x="39413" y="71469"/>
                </a:lnTo>
                <a:lnTo>
                  <a:pt x="39123" y="56961"/>
                </a:lnTo>
                <a:lnTo>
                  <a:pt x="39153" y="44333"/>
                </a:lnTo>
                <a:lnTo>
                  <a:pt x="39573" y="34304"/>
                </a:lnTo>
                <a:lnTo>
                  <a:pt x="139598" y="34304"/>
                </a:lnTo>
                <a:lnTo>
                  <a:pt x="127353" y="917"/>
                </a:lnTo>
                <a:lnTo>
                  <a:pt x="63322" y="60"/>
                </a:lnTo>
                <a:lnTo>
                  <a:pt x="37515" y="0"/>
                </a:lnTo>
                <a:close/>
              </a:path>
            </a:pathLst>
          </a:custGeom>
          <a:solidFill>
            <a:srgbClr val="D53917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094943" y="5085902"/>
            <a:ext cx="169860" cy="331116"/>
          </a:xfrm>
          <a:custGeom>
            <a:avLst/>
            <a:gdLst/>
            <a:ahLst/>
            <a:cxnLst/>
            <a:rect l="l" t="t" r="r" b="b"/>
            <a:pathLst>
              <a:path w="250189" h="365760">
                <a:moveTo>
                  <a:pt x="189158" y="0"/>
                </a:moveTo>
                <a:lnTo>
                  <a:pt x="75785" y="1778"/>
                </a:lnTo>
                <a:lnTo>
                  <a:pt x="77123" y="60339"/>
                </a:lnTo>
                <a:lnTo>
                  <a:pt x="77200" y="67121"/>
                </a:lnTo>
                <a:lnTo>
                  <a:pt x="77287" y="106083"/>
                </a:lnTo>
                <a:lnTo>
                  <a:pt x="77206" y="113197"/>
                </a:lnTo>
                <a:lnTo>
                  <a:pt x="77095" y="118849"/>
                </a:lnTo>
                <a:lnTo>
                  <a:pt x="74434" y="158673"/>
                </a:lnTo>
                <a:lnTo>
                  <a:pt x="61371" y="206319"/>
                </a:lnTo>
                <a:lnTo>
                  <a:pt x="46806" y="246741"/>
                </a:lnTo>
                <a:lnTo>
                  <a:pt x="1260" y="274617"/>
                </a:lnTo>
                <a:lnTo>
                  <a:pt x="307" y="287268"/>
                </a:lnTo>
                <a:lnTo>
                  <a:pt x="0" y="299856"/>
                </a:lnTo>
                <a:lnTo>
                  <a:pt x="652" y="312547"/>
                </a:lnTo>
                <a:lnTo>
                  <a:pt x="1096" y="315214"/>
                </a:lnTo>
                <a:lnTo>
                  <a:pt x="2028" y="340430"/>
                </a:lnTo>
                <a:lnTo>
                  <a:pt x="2612" y="356965"/>
                </a:lnTo>
                <a:lnTo>
                  <a:pt x="2874" y="365455"/>
                </a:lnTo>
                <a:lnTo>
                  <a:pt x="44670" y="365455"/>
                </a:lnTo>
                <a:lnTo>
                  <a:pt x="45559" y="314325"/>
                </a:lnTo>
                <a:lnTo>
                  <a:pt x="249013" y="313436"/>
                </a:lnTo>
                <a:lnTo>
                  <a:pt x="250054" y="270751"/>
                </a:lnTo>
                <a:lnTo>
                  <a:pt x="215051" y="269951"/>
                </a:lnTo>
                <a:lnTo>
                  <a:pt x="110778" y="269951"/>
                </a:lnTo>
                <a:lnTo>
                  <a:pt x="94419" y="269524"/>
                </a:lnTo>
                <a:lnTo>
                  <a:pt x="87040" y="267236"/>
                </a:lnTo>
                <a:lnTo>
                  <a:pt x="88220" y="263391"/>
                </a:lnTo>
                <a:lnTo>
                  <a:pt x="93020" y="250921"/>
                </a:lnTo>
                <a:lnTo>
                  <a:pt x="96261" y="241513"/>
                </a:lnTo>
                <a:lnTo>
                  <a:pt x="107073" y="195890"/>
                </a:lnTo>
                <a:lnTo>
                  <a:pt x="113295" y="147055"/>
                </a:lnTo>
                <a:lnTo>
                  <a:pt x="113507" y="139166"/>
                </a:lnTo>
                <a:lnTo>
                  <a:pt x="113433" y="85696"/>
                </a:lnTo>
                <a:lnTo>
                  <a:pt x="113328" y="74186"/>
                </a:lnTo>
                <a:lnTo>
                  <a:pt x="113276" y="43129"/>
                </a:lnTo>
                <a:lnTo>
                  <a:pt x="189919" y="43129"/>
                </a:lnTo>
                <a:lnTo>
                  <a:pt x="189749" y="31852"/>
                </a:lnTo>
                <a:lnTo>
                  <a:pt x="189472" y="16129"/>
                </a:lnTo>
                <a:lnTo>
                  <a:pt x="189158" y="0"/>
                </a:lnTo>
                <a:close/>
              </a:path>
              <a:path w="250189" h="365760">
                <a:moveTo>
                  <a:pt x="249013" y="313436"/>
                </a:moveTo>
                <a:lnTo>
                  <a:pt x="205160" y="313436"/>
                </a:lnTo>
                <a:lnTo>
                  <a:pt x="206049" y="362762"/>
                </a:lnTo>
                <a:lnTo>
                  <a:pt x="247832" y="361899"/>
                </a:lnTo>
                <a:lnTo>
                  <a:pt x="249013" y="313436"/>
                </a:lnTo>
                <a:close/>
              </a:path>
              <a:path w="250189" h="365760">
                <a:moveTo>
                  <a:pt x="189919" y="43129"/>
                </a:moveTo>
                <a:lnTo>
                  <a:pt x="113276" y="43129"/>
                </a:lnTo>
                <a:lnTo>
                  <a:pt x="125458" y="43527"/>
                </a:lnTo>
                <a:lnTo>
                  <a:pt x="138917" y="43586"/>
                </a:lnTo>
                <a:lnTo>
                  <a:pt x="139153" y="45546"/>
                </a:lnTo>
                <a:lnTo>
                  <a:pt x="140090" y="91109"/>
                </a:lnTo>
                <a:lnTo>
                  <a:pt x="141688" y="268659"/>
                </a:lnTo>
                <a:lnTo>
                  <a:pt x="128929" y="269376"/>
                </a:lnTo>
                <a:lnTo>
                  <a:pt x="110778" y="269951"/>
                </a:lnTo>
                <a:lnTo>
                  <a:pt x="215051" y="269951"/>
                </a:lnTo>
                <a:lnTo>
                  <a:pt x="192269" y="269430"/>
                </a:lnTo>
                <a:lnTo>
                  <a:pt x="191875" y="241513"/>
                </a:lnTo>
                <a:lnTo>
                  <a:pt x="191639" y="220298"/>
                </a:lnTo>
                <a:lnTo>
                  <a:pt x="190774" y="113197"/>
                </a:lnTo>
                <a:lnTo>
                  <a:pt x="190492" y="85696"/>
                </a:lnTo>
                <a:lnTo>
                  <a:pt x="189919" y="43129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282930" y="5084715"/>
            <a:ext cx="100019" cy="286852"/>
          </a:xfrm>
          <a:custGeom>
            <a:avLst/>
            <a:gdLst/>
            <a:ahLst/>
            <a:cxnLst/>
            <a:rect l="l" t="t" r="r" b="b"/>
            <a:pathLst>
              <a:path w="147320" h="316864">
                <a:moveTo>
                  <a:pt x="66392" y="0"/>
                </a:moveTo>
                <a:lnTo>
                  <a:pt x="28124" y="1886"/>
                </a:lnTo>
                <a:lnTo>
                  <a:pt x="1484" y="34150"/>
                </a:lnTo>
                <a:lnTo>
                  <a:pt x="379" y="78455"/>
                </a:lnTo>
                <a:lnTo>
                  <a:pt x="0" y="130690"/>
                </a:lnTo>
                <a:lnTo>
                  <a:pt x="115" y="154037"/>
                </a:lnTo>
                <a:lnTo>
                  <a:pt x="1050" y="200901"/>
                </a:lnTo>
                <a:lnTo>
                  <a:pt x="2933" y="249594"/>
                </a:lnTo>
                <a:lnTo>
                  <a:pt x="5801" y="299376"/>
                </a:lnTo>
                <a:lnTo>
                  <a:pt x="7005" y="316529"/>
                </a:lnTo>
                <a:lnTo>
                  <a:pt x="101024" y="312157"/>
                </a:lnTo>
                <a:lnTo>
                  <a:pt x="137269" y="298736"/>
                </a:lnTo>
                <a:lnTo>
                  <a:pt x="139796" y="288403"/>
                </a:lnTo>
                <a:lnTo>
                  <a:pt x="51906" y="288403"/>
                </a:lnTo>
                <a:lnTo>
                  <a:pt x="51226" y="271488"/>
                </a:lnTo>
                <a:lnTo>
                  <a:pt x="50778" y="258424"/>
                </a:lnTo>
                <a:lnTo>
                  <a:pt x="50320" y="241501"/>
                </a:lnTo>
                <a:lnTo>
                  <a:pt x="50034" y="223974"/>
                </a:lnTo>
                <a:lnTo>
                  <a:pt x="50067" y="206867"/>
                </a:lnTo>
                <a:lnTo>
                  <a:pt x="50481" y="193972"/>
                </a:lnTo>
                <a:lnTo>
                  <a:pt x="51467" y="184932"/>
                </a:lnTo>
                <a:lnTo>
                  <a:pt x="51912" y="184043"/>
                </a:lnTo>
                <a:lnTo>
                  <a:pt x="143518" y="184043"/>
                </a:lnTo>
                <a:lnTo>
                  <a:pt x="138495" y="176740"/>
                </a:lnTo>
                <a:lnTo>
                  <a:pt x="128379" y="169819"/>
                </a:lnTo>
                <a:lnTo>
                  <a:pt x="122600" y="166694"/>
                </a:lnTo>
                <a:lnTo>
                  <a:pt x="116377" y="164485"/>
                </a:lnTo>
                <a:lnTo>
                  <a:pt x="108821" y="163138"/>
                </a:lnTo>
                <a:lnTo>
                  <a:pt x="52356" y="150692"/>
                </a:lnTo>
                <a:lnTo>
                  <a:pt x="78537" y="150692"/>
                </a:lnTo>
                <a:lnTo>
                  <a:pt x="90542" y="149755"/>
                </a:lnTo>
                <a:lnTo>
                  <a:pt x="129712" y="134678"/>
                </a:lnTo>
                <a:lnTo>
                  <a:pt x="137429" y="118244"/>
                </a:lnTo>
                <a:lnTo>
                  <a:pt x="51467" y="118244"/>
                </a:lnTo>
                <a:lnTo>
                  <a:pt x="52356" y="20873"/>
                </a:lnTo>
                <a:lnTo>
                  <a:pt x="63850" y="20547"/>
                </a:lnTo>
                <a:lnTo>
                  <a:pt x="129752" y="20547"/>
                </a:lnTo>
                <a:lnTo>
                  <a:pt x="127484" y="16804"/>
                </a:lnTo>
                <a:lnTo>
                  <a:pt x="117855" y="8658"/>
                </a:lnTo>
                <a:lnTo>
                  <a:pt x="105941" y="2709"/>
                </a:lnTo>
                <a:lnTo>
                  <a:pt x="94997" y="669"/>
                </a:lnTo>
                <a:lnTo>
                  <a:pt x="78802" y="136"/>
                </a:lnTo>
                <a:lnTo>
                  <a:pt x="66392" y="0"/>
                </a:lnTo>
                <a:close/>
              </a:path>
              <a:path w="147320" h="316864">
                <a:moveTo>
                  <a:pt x="143518" y="184043"/>
                </a:moveTo>
                <a:lnTo>
                  <a:pt x="51912" y="184043"/>
                </a:lnTo>
                <a:lnTo>
                  <a:pt x="70581" y="184474"/>
                </a:lnTo>
                <a:lnTo>
                  <a:pt x="75915" y="188945"/>
                </a:lnTo>
                <a:lnTo>
                  <a:pt x="81342" y="195350"/>
                </a:lnTo>
                <a:lnTo>
                  <a:pt x="86148" y="206867"/>
                </a:lnTo>
                <a:lnTo>
                  <a:pt x="88115" y="220006"/>
                </a:lnTo>
                <a:lnTo>
                  <a:pt x="88242" y="233739"/>
                </a:lnTo>
                <a:lnTo>
                  <a:pt x="87253" y="245277"/>
                </a:lnTo>
                <a:lnTo>
                  <a:pt x="78103" y="283980"/>
                </a:lnTo>
                <a:lnTo>
                  <a:pt x="51906" y="288403"/>
                </a:lnTo>
                <a:lnTo>
                  <a:pt x="139796" y="288403"/>
                </a:lnTo>
                <a:lnTo>
                  <a:pt x="140663" y="277387"/>
                </a:lnTo>
                <a:lnTo>
                  <a:pt x="141764" y="264895"/>
                </a:lnTo>
                <a:lnTo>
                  <a:pt x="143302" y="249251"/>
                </a:lnTo>
                <a:lnTo>
                  <a:pt x="144545" y="232951"/>
                </a:lnTo>
                <a:lnTo>
                  <a:pt x="146173" y="210263"/>
                </a:lnTo>
                <a:lnTo>
                  <a:pt x="147048" y="199156"/>
                </a:lnTo>
                <a:lnTo>
                  <a:pt x="145538" y="186979"/>
                </a:lnTo>
                <a:lnTo>
                  <a:pt x="143518" y="184043"/>
                </a:lnTo>
                <a:close/>
              </a:path>
              <a:path w="147320" h="316864">
                <a:moveTo>
                  <a:pt x="78537" y="150692"/>
                </a:moveTo>
                <a:lnTo>
                  <a:pt x="52356" y="150692"/>
                </a:lnTo>
                <a:lnTo>
                  <a:pt x="55468" y="151137"/>
                </a:lnTo>
                <a:lnTo>
                  <a:pt x="67960" y="151116"/>
                </a:lnTo>
                <a:lnTo>
                  <a:pt x="77136" y="150802"/>
                </a:lnTo>
                <a:lnTo>
                  <a:pt x="78537" y="150692"/>
                </a:lnTo>
                <a:close/>
              </a:path>
              <a:path w="147320" h="316864">
                <a:moveTo>
                  <a:pt x="129752" y="20547"/>
                </a:moveTo>
                <a:lnTo>
                  <a:pt x="63850" y="20547"/>
                </a:lnTo>
                <a:lnTo>
                  <a:pt x="75315" y="26430"/>
                </a:lnTo>
                <a:lnTo>
                  <a:pt x="80973" y="39238"/>
                </a:lnTo>
                <a:lnTo>
                  <a:pt x="81242" y="48856"/>
                </a:lnTo>
                <a:lnTo>
                  <a:pt x="81342" y="73267"/>
                </a:lnTo>
                <a:lnTo>
                  <a:pt x="81220" y="82114"/>
                </a:lnTo>
                <a:lnTo>
                  <a:pt x="63024" y="117812"/>
                </a:lnTo>
                <a:lnTo>
                  <a:pt x="51467" y="118244"/>
                </a:lnTo>
                <a:lnTo>
                  <a:pt x="137429" y="118244"/>
                </a:lnTo>
                <a:lnTo>
                  <a:pt x="138679" y="93864"/>
                </a:lnTo>
                <a:lnTo>
                  <a:pt x="138647" y="78455"/>
                </a:lnTo>
                <a:lnTo>
                  <a:pt x="138525" y="73267"/>
                </a:lnTo>
                <a:lnTo>
                  <a:pt x="137787" y="60525"/>
                </a:lnTo>
                <a:lnTo>
                  <a:pt x="136403" y="45521"/>
                </a:lnTo>
                <a:lnTo>
                  <a:pt x="134215" y="27911"/>
                </a:lnTo>
                <a:lnTo>
                  <a:pt x="129752" y="20547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403312" y="5081074"/>
            <a:ext cx="103037" cy="290301"/>
          </a:xfrm>
          <a:custGeom>
            <a:avLst/>
            <a:gdLst/>
            <a:ahLst/>
            <a:cxnLst/>
            <a:rect l="l" t="t" r="r" b="b"/>
            <a:pathLst>
              <a:path w="151765" h="320675">
                <a:moveTo>
                  <a:pt x="43573" y="0"/>
                </a:moveTo>
                <a:lnTo>
                  <a:pt x="0" y="5334"/>
                </a:lnTo>
                <a:lnTo>
                  <a:pt x="6222" y="320548"/>
                </a:lnTo>
                <a:lnTo>
                  <a:pt x="51574" y="318770"/>
                </a:lnTo>
                <a:lnTo>
                  <a:pt x="84601" y="211175"/>
                </a:lnTo>
                <a:lnTo>
                  <a:pt x="48018" y="211175"/>
                </a:lnTo>
                <a:lnTo>
                  <a:pt x="43573" y="0"/>
                </a:lnTo>
                <a:close/>
              </a:path>
              <a:path w="151765" h="320675">
                <a:moveTo>
                  <a:pt x="149518" y="133375"/>
                </a:moveTo>
                <a:lnTo>
                  <a:pt x="108483" y="133375"/>
                </a:lnTo>
                <a:lnTo>
                  <a:pt x="101803" y="317881"/>
                </a:lnTo>
                <a:lnTo>
                  <a:pt x="147154" y="316992"/>
                </a:lnTo>
                <a:lnTo>
                  <a:pt x="149518" y="133375"/>
                </a:lnTo>
                <a:close/>
              </a:path>
              <a:path w="151765" h="320675">
                <a:moveTo>
                  <a:pt x="151155" y="6248"/>
                </a:moveTo>
                <a:lnTo>
                  <a:pt x="109372" y="8026"/>
                </a:lnTo>
                <a:lnTo>
                  <a:pt x="48018" y="211175"/>
                </a:lnTo>
                <a:lnTo>
                  <a:pt x="84601" y="211175"/>
                </a:lnTo>
                <a:lnTo>
                  <a:pt x="108483" y="133375"/>
                </a:lnTo>
                <a:lnTo>
                  <a:pt x="149518" y="133375"/>
                </a:lnTo>
                <a:lnTo>
                  <a:pt x="151155" y="6248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527085" y="5084296"/>
            <a:ext cx="166411" cy="285702"/>
          </a:xfrm>
          <a:custGeom>
            <a:avLst/>
            <a:gdLst/>
            <a:ahLst/>
            <a:cxnLst/>
            <a:rect l="l" t="t" r="r" b="b"/>
            <a:pathLst>
              <a:path w="245109" h="315595">
                <a:moveTo>
                  <a:pt x="46685" y="3555"/>
                </a:moveTo>
                <a:lnTo>
                  <a:pt x="0" y="3555"/>
                </a:lnTo>
                <a:lnTo>
                  <a:pt x="0" y="137375"/>
                </a:lnTo>
                <a:lnTo>
                  <a:pt x="21364" y="173683"/>
                </a:lnTo>
                <a:lnTo>
                  <a:pt x="31555" y="180299"/>
                </a:lnTo>
                <a:lnTo>
                  <a:pt x="19856" y="188306"/>
                </a:lnTo>
                <a:lnTo>
                  <a:pt x="2967" y="224209"/>
                </a:lnTo>
                <a:lnTo>
                  <a:pt x="2785" y="237413"/>
                </a:lnTo>
                <a:lnTo>
                  <a:pt x="3260" y="248786"/>
                </a:lnTo>
                <a:lnTo>
                  <a:pt x="3471" y="261865"/>
                </a:lnTo>
                <a:lnTo>
                  <a:pt x="3291" y="274504"/>
                </a:lnTo>
                <a:lnTo>
                  <a:pt x="2667" y="286296"/>
                </a:lnTo>
                <a:lnTo>
                  <a:pt x="889" y="315213"/>
                </a:lnTo>
                <a:lnTo>
                  <a:pt x="43573" y="315213"/>
                </a:lnTo>
                <a:lnTo>
                  <a:pt x="43682" y="235673"/>
                </a:lnTo>
                <a:lnTo>
                  <a:pt x="44066" y="229627"/>
                </a:lnTo>
                <a:lnTo>
                  <a:pt x="44462" y="224066"/>
                </a:lnTo>
                <a:lnTo>
                  <a:pt x="45796" y="218719"/>
                </a:lnTo>
                <a:lnTo>
                  <a:pt x="48018" y="209397"/>
                </a:lnTo>
                <a:lnTo>
                  <a:pt x="52463" y="200075"/>
                </a:lnTo>
                <a:lnTo>
                  <a:pt x="137946" y="200075"/>
                </a:lnTo>
                <a:lnTo>
                  <a:pt x="138264" y="195605"/>
                </a:lnTo>
                <a:lnTo>
                  <a:pt x="233311" y="195605"/>
                </a:lnTo>
                <a:lnTo>
                  <a:pt x="231200" y="187715"/>
                </a:lnTo>
                <a:lnTo>
                  <a:pt x="224420" y="174967"/>
                </a:lnTo>
                <a:lnTo>
                  <a:pt x="213855" y="165327"/>
                </a:lnTo>
                <a:lnTo>
                  <a:pt x="199058" y="161781"/>
                </a:lnTo>
                <a:lnTo>
                  <a:pt x="209264" y="158509"/>
                </a:lnTo>
                <a:lnTo>
                  <a:pt x="223087" y="151512"/>
                </a:lnTo>
                <a:lnTo>
                  <a:pt x="231362" y="142709"/>
                </a:lnTo>
                <a:lnTo>
                  <a:pt x="93802" y="142709"/>
                </a:lnTo>
                <a:lnTo>
                  <a:pt x="59575" y="140931"/>
                </a:lnTo>
                <a:lnTo>
                  <a:pt x="41532" y="106281"/>
                </a:lnTo>
                <a:lnTo>
                  <a:pt x="41708" y="92633"/>
                </a:lnTo>
                <a:lnTo>
                  <a:pt x="42335" y="76662"/>
                </a:lnTo>
                <a:lnTo>
                  <a:pt x="43255" y="59644"/>
                </a:lnTo>
                <a:lnTo>
                  <a:pt x="44321" y="42691"/>
                </a:lnTo>
                <a:lnTo>
                  <a:pt x="46279" y="13487"/>
                </a:lnTo>
                <a:lnTo>
                  <a:pt x="46685" y="6650"/>
                </a:lnTo>
                <a:lnTo>
                  <a:pt x="46685" y="3555"/>
                </a:lnTo>
                <a:close/>
              </a:path>
              <a:path w="245109" h="315595">
                <a:moveTo>
                  <a:pt x="137946" y="200075"/>
                </a:moveTo>
                <a:lnTo>
                  <a:pt x="52463" y="200075"/>
                </a:lnTo>
                <a:lnTo>
                  <a:pt x="70243" y="200939"/>
                </a:lnTo>
                <a:lnTo>
                  <a:pt x="77800" y="201396"/>
                </a:lnTo>
                <a:lnTo>
                  <a:pt x="83134" y="201396"/>
                </a:lnTo>
                <a:lnTo>
                  <a:pt x="86245" y="201853"/>
                </a:lnTo>
                <a:lnTo>
                  <a:pt x="91579" y="201853"/>
                </a:lnTo>
                <a:lnTo>
                  <a:pt x="92913" y="312546"/>
                </a:lnTo>
                <a:lnTo>
                  <a:pt x="129819" y="314324"/>
                </a:lnTo>
                <a:lnTo>
                  <a:pt x="137946" y="200075"/>
                </a:lnTo>
                <a:close/>
              </a:path>
              <a:path w="245109" h="315595">
                <a:moveTo>
                  <a:pt x="233311" y="195605"/>
                </a:moveTo>
                <a:lnTo>
                  <a:pt x="177380" y="195605"/>
                </a:lnTo>
                <a:lnTo>
                  <a:pt x="181381" y="196062"/>
                </a:lnTo>
                <a:lnTo>
                  <a:pt x="184937" y="196951"/>
                </a:lnTo>
                <a:lnTo>
                  <a:pt x="188048" y="198297"/>
                </a:lnTo>
                <a:lnTo>
                  <a:pt x="193395" y="201396"/>
                </a:lnTo>
                <a:lnTo>
                  <a:pt x="198729" y="205409"/>
                </a:lnTo>
                <a:lnTo>
                  <a:pt x="196822" y="219396"/>
                </a:lnTo>
                <a:lnTo>
                  <a:pt x="195788" y="230301"/>
                </a:lnTo>
                <a:lnTo>
                  <a:pt x="194793" y="242631"/>
                </a:lnTo>
                <a:lnTo>
                  <a:pt x="193710" y="257526"/>
                </a:lnTo>
                <a:lnTo>
                  <a:pt x="192627" y="273428"/>
                </a:lnTo>
                <a:lnTo>
                  <a:pt x="191598" y="285666"/>
                </a:lnTo>
                <a:lnTo>
                  <a:pt x="190813" y="298402"/>
                </a:lnTo>
                <a:lnTo>
                  <a:pt x="190271" y="311645"/>
                </a:lnTo>
                <a:lnTo>
                  <a:pt x="226288" y="313435"/>
                </a:lnTo>
                <a:lnTo>
                  <a:pt x="235104" y="211600"/>
                </a:lnTo>
                <a:lnTo>
                  <a:pt x="235130" y="209397"/>
                </a:lnTo>
                <a:lnTo>
                  <a:pt x="234642" y="200581"/>
                </a:lnTo>
                <a:lnTo>
                  <a:pt x="233311" y="195605"/>
                </a:lnTo>
                <a:close/>
              </a:path>
              <a:path w="245109" h="315595">
                <a:moveTo>
                  <a:pt x="128930" y="0"/>
                </a:moveTo>
                <a:lnTo>
                  <a:pt x="95580" y="0"/>
                </a:lnTo>
                <a:lnTo>
                  <a:pt x="93802" y="142709"/>
                </a:lnTo>
                <a:lnTo>
                  <a:pt x="231362" y="142709"/>
                </a:lnTo>
                <a:lnTo>
                  <a:pt x="231846" y="142194"/>
                </a:lnTo>
                <a:lnTo>
                  <a:pt x="231950" y="141820"/>
                </a:lnTo>
                <a:lnTo>
                  <a:pt x="144932" y="141820"/>
                </a:lnTo>
                <a:lnTo>
                  <a:pt x="141830" y="59644"/>
                </a:lnTo>
                <a:lnTo>
                  <a:pt x="141138" y="38967"/>
                </a:lnTo>
                <a:lnTo>
                  <a:pt x="140747" y="26394"/>
                </a:lnTo>
                <a:lnTo>
                  <a:pt x="140110" y="3555"/>
                </a:lnTo>
                <a:lnTo>
                  <a:pt x="140042" y="444"/>
                </a:lnTo>
                <a:lnTo>
                  <a:pt x="128930" y="0"/>
                </a:lnTo>
                <a:close/>
              </a:path>
              <a:path w="245109" h="315595">
                <a:moveTo>
                  <a:pt x="244957" y="0"/>
                </a:moveTo>
                <a:lnTo>
                  <a:pt x="206730" y="0"/>
                </a:lnTo>
                <a:lnTo>
                  <a:pt x="195618" y="117817"/>
                </a:lnTo>
                <a:lnTo>
                  <a:pt x="194284" y="121831"/>
                </a:lnTo>
                <a:lnTo>
                  <a:pt x="168046" y="140042"/>
                </a:lnTo>
                <a:lnTo>
                  <a:pt x="159156" y="141389"/>
                </a:lnTo>
                <a:lnTo>
                  <a:pt x="149821" y="141389"/>
                </a:lnTo>
                <a:lnTo>
                  <a:pt x="147599" y="141820"/>
                </a:lnTo>
                <a:lnTo>
                  <a:pt x="231950" y="141820"/>
                </a:lnTo>
                <a:lnTo>
                  <a:pt x="232069" y="141389"/>
                </a:lnTo>
                <a:lnTo>
                  <a:pt x="159156" y="141389"/>
                </a:lnTo>
                <a:lnTo>
                  <a:pt x="153377" y="140931"/>
                </a:lnTo>
                <a:lnTo>
                  <a:pt x="232196" y="140931"/>
                </a:lnTo>
                <a:lnTo>
                  <a:pt x="235631" y="128537"/>
                </a:lnTo>
                <a:lnTo>
                  <a:pt x="235864" y="120823"/>
                </a:lnTo>
                <a:lnTo>
                  <a:pt x="236388" y="110453"/>
                </a:lnTo>
                <a:lnTo>
                  <a:pt x="240483" y="51026"/>
                </a:lnTo>
                <a:lnTo>
                  <a:pt x="243587" y="13487"/>
                </a:lnTo>
                <a:lnTo>
                  <a:pt x="244957" y="0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713349" y="5085436"/>
            <a:ext cx="94846" cy="282828"/>
          </a:xfrm>
          <a:custGeom>
            <a:avLst/>
            <a:gdLst/>
            <a:ahLst/>
            <a:cxnLst/>
            <a:rect l="l" t="t" r="r" b="b"/>
            <a:pathLst>
              <a:path w="139700" h="312420">
                <a:moveTo>
                  <a:pt x="37520" y="0"/>
                </a:moveTo>
                <a:lnTo>
                  <a:pt x="24799" y="151"/>
                </a:lnTo>
                <a:lnTo>
                  <a:pt x="12273" y="463"/>
                </a:lnTo>
                <a:lnTo>
                  <a:pt x="0" y="967"/>
                </a:lnTo>
                <a:lnTo>
                  <a:pt x="6223" y="312168"/>
                </a:lnTo>
                <a:lnTo>
                  <a:pt x="139598" y="312168"/>
                </a:lnTo>
                <a:lnTo>
                  <a:pt x="139598" y="278843"/>
                </a:lnTo>
                <a:lnTo>
                  <a:pt x="48834" y="269002"/>
                </a:lnTo>
                <a:lnTo>
                  <a:pt x="47714" y="255983"/>
                </a:lnTo>
                <a:lnTo>
                  <a:pt x="46420" y="242399"/>
                </a:lnTo>
                <a:lnTo>
                  <a:pt x="45351" y="229231"/>
                </a:lnTo>
                <a:lnTo>
                  <a:pt x="44907" y="217464"/>
                </a:lnTo>
                <a:lnTo>
                  <a:pt x="44907" y="212130"/>
                </a:lnTo>
                <a:lnTo>
                  <a:pt x="128485" y="201030"/>
                </a:lnTo>
                <a:lnTo>
                  <a:pt x="128485" y="167680"/>
                </a:lnTo>
                <a:lnTo>
                  <a:pt x="44670" y="165217"/>
                </a:lnTo>
                <a:lnTo>
                  <a:pt x="41533" y="119069"/>
                </a:lnTo>
                <a:lnTo>
                  <a:pt x="39421" y="71465"/>
                </a:lnTo>
                <a:lnTo>
                  <a:pt x="39129" y="56959"/>
                </a:lnTo>
                <a:lnTo>
                  <a:pt x="39157" y="44332"/>
                </a:lnTo>
                <a:lnTo>
                  <a:pt x="39573" y="34304"/>
                </a:lnTo>
                <a:lnTo>
                  <a:pt x="139598" y="34304"/>
                </a:lnTo>
                <a:lnTo>
                  <a:pt x="127354" y="917"/>
                </a:lnTo>
                <a:lnTo>
                  <a:pt x="63327" y="60"/>
                </a:lnTo>
                <a:lnTo>
                  <a:pt x="37520" y="0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827257" y="5084290"/>
            <a:ext cx="92690" cy="286277"/>
          </a:xfrm>
          <a:custGeom>
            <a:avLst/>
            <a:gdLst/>
            <a:ahLst/>
            <a:cxnLst/>
            <a:rect l="l" t="t" r="r" b="b"/>
            <a:pathLst>
              <a:path w="136525" h="316229">
                <a:moveTo>
                  <a:pt x="1627" y="5791"/>
                </a:moveTo>
                <a:lnTo>
                  <a:pt x="306" y="5791"/>
                </a:lnTo>
                <a:lnTo>
                  <a:pt x="13" y="8015"/>
                </a:lnTo>
                <a:lnTo>
                  <a:pt x="0" y="24432"/>
                </a:lnTo>
                <a:lnTo>
                  <a:pt x="237" y="37708"/>
                </a:lnTo>
                <a:lnTo>
                  <a:pt x="1673" y="92295"/>
                </a:lnTo>
                <a:lnTo>
                  <a:pt x="5876" y="226606"/>
                </a:lnTo>
                <a:lnTo>
                  <a:pt x="7046" y="265366"/>
                </a:lnTo>
                <a:lnTo>
                  <a:pt x="7492" y="281554"/>
                </a:lnTo>
                <a:lnTo>
                  <a:pt x="7817" y="295003"/>
                </a:lnTo>
                <a:lnTo>
                  <a:pt x="7999" y="305253"/>
                </a:lnTo>
                <a:lnTo>
                  <a:pt x="8017" y="311847"/>
                </a:lnTo>
                <a:lnTo>
                  <a:pt x="7850" y="314325"/>
                </a:lnTo>
                <a:lnTo>
                  <a:pt x="6529" y="315671"/>
                </a:lnTo>
                <a:lnTo>
                  <a:pt x="16308" y="315214"/>
                </a:lnTo>
                <a:lnTo>
                  <a:pt x="25643" y="313893"/>
                </a:lnTo>
                <a:lnTo>
                  <a:pt x="44769" y="311658"/>
                </a:lnTo>
                <a:lnTo>
                  <a:pt x="47436" y="193395"/>
                </a:lnTo>
                <a:lnTo>
                  <a:pt x="135792" y="193395"/>
                </a:lnTo>
                <a:lnTo>
                  <a:pt x="135889" y="159613"/>
                </a:lnTo>
                <a:lnTo>
                  <a:pt x="90997" y="159613"/>
                </a:lnTo>
                <a:lnTo>
                  <a:pt x="43880" y="156946"/>
                </a:lnTo>
                <a:lnTo>
                  <a:pt x="35422" y="6680"/>
                </a:lnTo>
                <a:lnTo>
                  <a:pt x="23865" y="6680"/>
                </a:lnTo>
                <a:lnTo>
                  <a:pt x="18975" y="6248"/>
                </a:lnTo>
                <a:lnTo>
                  <a:pt x="10517" y="6248"/>
                </a:lnTo>
                <a:lnTo>
                  <a:pt x="1627" y="5791"/>
                </a:lnTo>
                <a:close/>
              </a:path>
              <a:path w="136525" h="316229">
                <a:moveTo>
                  <a:pt x="135792" y="193395"/>
                </a:moveTo>
                <a:lnTo>
                  <a:pt x="47436" y="193395"/>
                </a:lnTo>
                <a:lnTo>
                  <a:pt x="89219" y="196062"/>
                </a:lnTo>
                <a:lnTo>
                  <a:pt x="98554" y="309880"/>
                </a:lnTo>
                <a:lnTo>
                  <a:pt x="135460" y="308991"/>
                </a:lnTo>
                <a:lnTo>
                  <a:pt x="135792" y="193395"/>
                </a:lnTo>
                <a:close/>
              </a:path>
              <a:path w="136525" h="316229">
                <a:moveTo>
                  <a:pt x="136349" y="0"/>
                </a:moveTo>
                <a:lnTo>
                  <a:pt x="104332" y="0"/>
                </a:lnTo>
                <a:lnTo>
                  <a:pt x="90997" y="159613"/>
                </a:lnTo>
                <a:lnTo>
                  <a:pt x="135889" y="159613"/>
                </a:lnTo>
                <a:lnTo>
                  <a:pt x="136349" y="0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940670" y="5081074"/>
            <a:ext cx="103037" cy="290301"/>
          </a:xfrm>
          <a:custGeom>
            <a:avLst/>
            <a:gdLst/>
            <a:ahLst/>
            <a:cxnLst/>
            <a:rect l="l" t="t" r="r" b="b"/>
            <a:pathLst>
              <a:path w="151765" h="320675">
                <a:moveTo>
                  <a:pt x="43573" y="0"/>
                </a:moveTo>
                <a:lnTo>
                  <a:pt x="0" y="5334"/>
                </a:lnTo>
                <a:lnTo>
                  <a:pt x="6235" y="320548"/>
                </a:lnTo>
                <a:lnTo>
                  <a:pt x="51574" y="318770"/>
                </a:lnTo>
                <a:lnTo>
                  <a:pt x="84601" y="211175"/>
                </a:lnTo>
                <a:lnTo>
                  <a:pt x="48018" y="211175"/>
                </a:lnTo>
                <a:lnTo>
                  <a:pt x="43573" y="0"/>
                </a:lnTo>
                <a:close/>
              </a:path>
              <a:path w="151765" h="320675">
                <a:moveTo>
                  <a:pt x="149526" y="133375"/>
                </a:moveTo>
                <a:lnTo>
                  <a:pt x="108483" y="133375"/>
                </a:lnTo>
                <a:lnTo>
                  <a:pt x="101803" y="317881"/>
                </a:lnTo>
                <a:lnTo>
                  <a:pt x="147154" y="316992"/>
                </a:lnTo>
                <a:lnTo>
                  <a:pt x="149526" y="133375"/>
                </a:lnTo>
                <a:close/>
              </a:path>
              <a:path w="151765" h="320675">
                <a:moveTo>
                  <a:pt x="151168" y="6248"/>
                </a:moveTo>
                <a:lnTo>
                  <a:pt x="109372" y="8026"/>
                </a:lnTo>
                <a:lnTo>
                  <a:pt x="48018" y="211175"/>
                </a:lnTo>
                <a:lnTo>
                  <a:pt x="84601" y="211175"/>
                </a:lnTo>
                <a:lnTo>
                  <a:pt x="108483" y="133375"/>
                </a:lnTo>
                <a:lnTo>
                  <a:pt x="149526" y="133375"/>
                </a:lnTo>
                <a:lnTo>
                  <a:pt x="151168" y="6248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063834" y="5085436"/>
            <a:ext cx="94846" cy="282828"/>
          </a:xfrm>
          <a:custGeom>
            <a:avLst/>
            <a:gdLst/>
            <a:ahLst/>
            <a:cxnLst/>
            <a:rect l="l" t="t" r="r" b="b"/>
            <a:pathLst>
              <a:path w="139700" h="312420">
                <a:moveTo>
                  <a:pt x="37520" y="0"/>
                </a:moveTo>
                <a:lnTo>
                  <a:pt x="24799" y="151"/>
                </a:lnTo>
                <a:lnTo>
                  <a:pt x="12273" y="463"/>
                </a:lnTo>
                <a:lnTo>
                  <a:pt x="0" y="967"/>
                </a:lnTo>
                <a:lnTo>
                  <a:pt x="6223" y="312168"/>
                </a:lnTo>
                <a:lnTo>
                  <a:pt x="139598" y="312168"/>
                </a:lnTo>
                <a:lnTo>
                  <a:pt x="139598" y="278843"/>
                </a:lnTo>
                <a:lnTo>
                  <a:pt x="48841" y="269001"/>
                </a:lnTo>
                <a:lnTo>
                  <a:pt x="47717" y="255982"/>
                </a:lnTo>
                <a:lnTo>
                  <a:pt x="46421" y="242398"/>
                </a:lnTo>
                <a:lnTo>
                  <a:pt x="45352" y="229231"/>
                </a:lnTo>
                <a:lnTo>
                  <a:pt x="44907" y="217464"/>
                </a:lnTo>
                <a:lnTo>
                  <a:pt x="44907" y="212130"/>
                </a:lnTo>
                <a:lnTo>
                  <a:pt x="128498" y="201030"/>
                </a:lnTo>
                <a:lnTo>
                  <a:pt x="128498" y="167680"/>
                </a:lnTo>
                <a:lnTo>
                  <a:pt x="44670" y="165217"/>
                </a:lnTo>
                <a:lnTo>
                  <a:pt x="41533" y="119069"/>
                </a:lnTo>
                <a:lnTo>
                  <a:pt x="39421" y="71465"/>
                </a:lnTo>
                <a:lnTo>
                  <a:pt x="39129" y="56959"/>
                </a:lnTo>
                <a:lnTo>
                  <a:pt x="39157" y="44332"/>
                </a:lnTo>
                <a:lnTo>
                  <a:pt x="39573" y="34304"/>
                </a:lnTo>
                <a:lnTo>
                  <a:pt x="139598" y="34304"/>
                </a:lnTo>
                <a:lnTo>
                  <a:pt x="127354" y="917"/>
                </a:lnTo>
                <a:lnTo>
                  <a:pt x="63327" y="60"/>
                </a:lnTo>
                <a:lnTo>
                  <a:pt x="37520" y="0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264591" y="5085117"/>
            <a:ext cx="161238" cy="282253"/>
          </a:xfrm>
          <a:custGeom>
            <a:avLst/>
            <a:gdLst/>
            <a:ahLst/>
            <a:cxnLst/>
            <a:rect l="l" t="t" r="r" b="b"/>
            <a:pathLst>
              <a:path w="237490" h="311785">
                <a:moveTo>
                  <a:pt x="46240" y="1777"/>
                </a:moveTo>
                <a:lnTo>
                  <a:pt x="2666" y="3555"/>
                </a:lnTo>
                <a:lnTo>
                  <a:pt x="0" y="311632"/>
                </a:lnTo>
                <a:lnTo>
                  <a:pt x="228066" y="310743"/>
                </a:lnTo>
                <a:lnTo>
                  <a:pt x="229191" y="273405"/>
                </a:lnTo>
                <a:lnTo>
                  <a:pt x="49352" y="273405"/>
                </a:lnTo>
                <a:lnTo>
                  <a:pt x="46240" y="1777"/>
                </a:lnTo>
                <a:close/>
              </a:path>
              <a:path w="237490" h="311785">
                <a:moveTo>
                  <a:pt x="137375" y="0"/>
                </a:moveTo>
                <a:lnTo>
                  <a:pt x="92925" y="0"/>
                </a:lnTo>
                <a:lnTo>
                  <a:pt x="93814" y="270738"/>
                </a:lnTo>
                <a:lnTo>
                  <a:pt x="49352" y="273405"/>
                </a:lnTo>
                <a:lnTo>
                  <a:pt x="137375" y="273405"/>
                </a:lnTo>
                <a:lnTo>
                  <a:pt x="137375" y="0"/>
                </a:lnTo>
                <a:close/>
              </a:path>
              <a:path w="237490" h="311785">
                <a:moveTo>
                  <a:pt x="191173" y="0"/>
                </a:moveTo>
                <a:lnTo>
                  <a:pt x="179171" y="268960"/>
                </a:lnTo>
                <a:lnTo>
                  <a:pt x="137375" y="273405"/>
                </a:lnTo>
                <a:lnTo>
                  <a:pt x="229191" y="273405"/>
                </a:lnTo>
                <a:lnTo>
                  <a:pt x="237401" y="863"/>
                </a:lnTo>
                <a:lnTo>
                  <a:pt x="191173" y="0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446321" y="5081071"/>
            <a:ext cx="100019" cy="289726"/>
          </a:xfrm>
          <a:custGeom>
            <a:avLst/>
            <a:gdLst/>
            <a:ahLst/>
            <a:cxnLst/>
            <a:rect l="l" t="t" r="r" b="b"/>
            <a:pathLst>
              <a:path w="147320" h="320039">
                <a:moveTo>
                  <a:pt x="39128" y="0"/>
                </a:moveTo>
                <a:lnTo>
                  <a:pt x="0" y="7112"/>
                </a:lnTo>
                <a:lnTo>
                  <a:pt x="3556" y="319659"/>
                </a:lnTo>
                <a:lnTo>
                  <a:pt x="42684" y="319659"/>
                </a:lnTo>
                <a:lnTo>
                  <a:pt x="43573" y="184505"/>
                </a:lnTo>
                <a:lnTo>
                  <a:pt x="79748" y="184505"/>
                </a:lnTo>
                <a:lnTo>
                  <a:pt x="66687" y="161391"/>
                </a:lnTo>
                <a:lnTo>
                  <a:pt x="84197" y="133375"/>
                </a:lnTo>
                <a:lnTo>
                  <a:pt x="40906" y="133375"/>
                </a:lnTo>
                <a:lnTo>
                  <a:pt x="39128" y="0"/>
                </a:lnTo>
                <a:close/>
              </a:path>
              <a:path w="147320" h="320039">
                <a:moveTo>
                  <a:pt x="79748" y="184505"/>
                </a:moveTo>
                <a:lnTo>
                  <a:pt x="43573" y="184505"/>
                </a:lnTo>
                <a:lnTo>
                  <a:pt x="104927" y="318770"/>
                </a:lnTo>
                <a:lnTo>
                  <a:pt x="140042" y="291211"/>
                </a:lnTo>
                <a:lnTo>
                  <a:pt x="79748" y="184505"/>
                </a:lnTo>
                <a:close/>
              </a:path>
              <a:path w="147320" h="320039">
                <a:moveTo>
                  <a:pt x="121373" y="2692"/>
                </a:moveTo>
                <a:lnTo>
                  <a:pt x="40906" y="133375"/>
                </a:lnTo>
                <a:lnTo>
                  <a:pt x="84197" y="133375"/>
                </a:lnTo>
                <a:lnTo>
                  <a:pt x="146710" y="33350"/>
                </a:lnTo>
                <a:lnTo>
                  <a:pt x="121373" y="2692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565205" y="5085673"/>
            <a:ext cx="99588" cy="283403"/>
          </a:xfrm>
          <a:custGeom>
            <a:avLst/>
            <a:gdLst/>
            <a:ahLst/>
            <a:cxnLst/>
            <a:rect l="l" t="t" r="r" b="b"/>
            <a:pathLst>
              <a:path w="146684" h="313054">
                <a:moveTo>
                  <a:pt x="76182" y="0"/>
                </a:moveTo>
                <a:lnTo>
                  <a:pt x="35603" y="356"/>
                </a:lnTo>
                <a:lnTo>
                  <a:pt x="2320" y="28709"/>
                </a:lnTo>
                <a:lnTo>
                  <a:pt x="0" y="267836"/>
                </a:lnTo>
                <a:lnTo>
                  <a:pt x="1640" y="280848"/>
                </a:lnTo>
                <a:lnTo>
                  <a:pt x="45124" y="311927"/>
                </a:lnTo>
                <a:lnTo>
                  <a:pt x="57146" y="312089"/>
                </a:lnTo>
                <a:lnTo>
                  <a:pt x="72512" y="312544"/>
                </a:lnTo>
                <a:lnTo>
                  <a:pt x="124545" y="309881"/>
                </a:lnTo>
                <a:lnTo>
                  <a:pt x="144049" y="278062"/>
                </a:lnTo>
                <a:lnTo>
                  <a:pt x="68206" y="278062"/>
                </a:lnTo>
                <a:lnTo>
                  <a:pt x="50850" y="275629"/>
                </a:lnTo>
                <a:lnTo>
                  <a:pt x="43712" y="267808"/>
                </a:lnTo>
                <a:lnTo>
                  <a:pt x="42326" y="252092"/>
                </a:lnTo>
                <a:lnTo>
                  <a:pt x="43282" y="45909"/>
                </a:lnTo>
                <a:lnTo>
                  <a:pt x="45779" y="33402"/>
                </a:lnTo>
                <a:lnTo>
                  <a:pt x="55354" y="27525"/>
                </a:lnTo>
                <a:lnTo>
                  <a:pt x="76679" y="26063"/>
                </a:lnTo>
                <a:lnTo>
                  <a:pt x="142740" y="26063"/>
                </a:lnTo>
                <a:lnTo>
                  <a:pt x="142529" y="25212"/>
                </a:lnTo>
                <a:lnTo>
                  <a:pt x="108124" y="1163"/>
                </a:lnTo>
                <a:lnTo>
                  <a:pt x="86601" y="227"/>
                </a:lnTo>
                <a:lnTo>
                  <a:pt x="76182" y="0"/>
                </a:lnTo>
                <a:close/>
              </a:path>
              <a:path w="146684" h="313054">
                <a:moveTo>
                  <a:pt x="142740" y="26063"/>
                </a:moveTo>
                <a:lnTo>
                  <a:pt x="76679" y="26063"/>
                </a:lnTo>
                <a:lnTo>
                  <a:pt x="92069" y="27508"/>
                </a:lnTo>
                <a:lnTo>
                  <a:pt x="100123" y="33611"/>
                </a:lnTo>
                <a:lnTo>
                  <a:pt x="101456" y="37599"/>
                </a:lnTo>
                <a:lnTo>
                  <a:pt x="101901" y="47403"/>
                </a:lnTo>
                <a:lnTo>
                  <a:pt x="102345" y="52280"/>
                </a:lnTo>
                <a:lnTo>
                  <a:pt x="103771" y="99857"/>
                </a:lnTo>
                <a:lnTo>
                  <a:pt x="104119" y="140146"/>
                </a:lnTo>
                <a:lnTo>
                  <a:pt x="104193" y="182614"/>
                </a:lnTo>
                <a:lnTo>
                  <a:pt x="104376" y="202789"/>
                </a:lnTo>
                <a:lnTo>
                  <a:pt x="105012" y="252330"/>
                </a:lnTo>
                <a:lnTo>
                  <a:pt x="68206" y="278062"/>
                </a:lnTo>
                <a:lnTo>
                  <a:pt x="144049" y="278062"/>
                </a:lnTo>
                <a:lnTo>
                  <a:pt x="144585" y="275025"/>
                </a:lnTo>
                <a:lnTo>
                  <a:pt x="145476" y="171046"/>
                </a:lnTo>
                <a:lnTo>
                  <a:pt x="145585" y="140146"/>
                </a:lnTo>
                <a:lnTo>
                  <a:pt x="145807" y="110026"/>
                </a:lnTo>
                <a:lnTo>
                  <a:pt x="146184" y="70212"/>
                </a:lnTo>
                <a:lnTo>
                  <a:pt x="146310" y="52280"/>
                </a:lnTo>
                <a:lnTo>
                  <a:pt x="146328" y="43847"/>
                </a:lnTo>
                <a:lnTo>
                  <a:pt x="146166" y="39905"/>
                </a:lnTo>
                <a:lnTo>
                  <a:pt x="142740" y="26063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682099" y="5085117"/>
            <a:ext cx="137958" cy="286277"/>
          </a:xfrm>
          <a:custGeom>
            <a:avLst/>
            <a:gdLst/>
            <a:ahLst/>
            <a:cxnLst/>
            <a:rect l="l" t="t" r="r" b="b"/>
            <a:pathLst>
              <a:path w="203200" h="316229">
                <a:moveTo>
                  <a:pt x="195821" y="40893"/>
                </a:moveTo>
                <a:lnTo>
                  <a:pt x="156044" y="40893"/>
                </a:lnTo>
                <a:lnTo>
                  <a:pt x="156933" y="316077"/>
                </a:lnTo>
                <a:lnTo>
                  <a:pt x="203174" y="316077"/>
                </a:lnTo>
                <a:lnTo>
                  <a:pt x="195821" y="40893"/>
                </a:lnTo>
                <a:close/>
              </a:path>
              <a:path w="203200" h="316229">
                <a:moveTo>
                  <a:pt x="194729" y="0"/>
                </a:moveTo>
                <a:lnTo>
                  <a:pt x="68910" y="3053"/>
                </a:lnTo>
                <a:lnTo>
                  <a:pt x="68955" y="40893"/>
                </a:lnTo>
                <a:lnTo>
                  <a:pt x="69049" y="75554"/>
                </a:lnTo>
                <a:lnTo>
                  <a:pt x="69233" y="102781"/>
                </a:lnTo>
                <a:lnTo>
                  <a:pt x="69366" y="117500"/>
                </a:lnTo>
                <a:lnTo>
                  <a:pt x="69400" y="133313"/>
                </a:lnTo>
                <a:lnTo>
                  <a:pt x="69749" y="228694"/>
                </a:lnTo>
                <a:lnTo>
                  <a:pt x="48673" y="267282"/>
                </a:lnTo>
                <a:lnTo>
                  <a:pt x="2667" y="275628"/>
                </a:lnTo>
                <a:lnTo>
                  <a:pt x="0" y="314299"/>
                </a:lnTo>
                <a:lnTo>
                  <a:pt x="45863" y="311913"/>
                </a:lnTo>
                <a:lnTo>
                  <a:pt x="79062" y="291648"/>
                </a:lnTo>
                <a:lnTo>
                  <a:pt x="103294" y="255535"/>
                </a:lnTo>
                <a:lnTo>
                  <a:pt x="110693" y="40893"/>
                </a:lnTo>
                <a:lnTo>
                  <a:pt x="195821" y="40893"/>
                </a:lnTo>
                <a:lnTo>
                  <a:pt x="194729" y="0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840583" y="5083094"/>
            <a:ext cx="83206" cy="284552"/>
          </a:xfrm>
          <a:custGeom>
            <a:avLst/>
            <a:gdLst/>
            <a:ahLst/>
            <a:cxnLst/>
            <a:rect l="l" t="t" r="r" b="b"/>
            <a:pathLst>
              <a:path w="122554" h="314325">
                <a:moveTo>
                  <a:pt x="41795" y="0"/>
                </a:moveTo>
                <a:lnTo>
                  <a:pt x="5791" y="888"/>
                </a:lnTo>
                <a:lnTo>
                  <a:pt x="0" y="312978"/>
                </a:lnTo>
                <a:lnTo>
                  <a:pt x="79133" y="313867"/>
                </a:lnTo>
                <a:lnTo>
                  <a:pt x="117240" y="291745"/>
                </a:lnTo>
                <a:lnTo>
                  <a:pt x="118734" y="285446"/>
                </a:lnTo>
                <a:lnTo>
                  <a:pt x="64886" y="285446"/>
                </a:lnTo>
                <a:lnTo>
                  <a:pt x="49960" y="284195"/>
                </a:lnTo>
                <a:lnTo>
                  <a:pt x="43222" y="278931"/>
                </a:lnTo>
                <a:lnTo>
                  <a:pt x="43518" y="266376"/>
                </a:lnTo>
                <a:lnTo>
                  <a:pt x="43959" y="250226"/>
                </a:lnTo>
                <a:lnTo>
                  <a:pt x="45974" y="189585"/>
                </a:lnTo>
                <a:lnTo>
                  <a:pt x="63131" y="183159"/>
                </a:lnTo>
                <a:lnTo>
                  <a:pt x="120749" y="183159"/>
                </a:lnTo>
                <a:lnTo>
                  <a:pt x="120564" y="181880"/>
                </a:lnTo>
                <a:lnTo>
                  <a:pt x="116018" y="167820"/>
                </a:lnTo>
                <a:lnTo>
                  <a:pt x="109204" y="159785"/>
                </a:lnTo>
                <a:lnTo>
                  <a:pt x="97260" y="154156"/>
                </a:lnTo>
                <a:lnTo>
                  <a:pt x="84152" y="152933"/>
                </a:lnTo>
                <a:lnTo>
                  <a:pt x="46685" y="152933"/>
                </a:lnTo>
                <a:lnTo>
                  <a:pt x="41795" y="0"/>
                </a:lnTo>
                <a:close/>
              </a:path>
              <a:path w="122554" h="314325">
                <a:moveTo>
                  <a:pt x="120749" y="183159"/>
                </a:moveTo>
                <a:lnTo>
                  <a:pt x="63131" y="183159"/>
                </a:lnTo>
                <a:lnTo>
                  <a:pt x="67576" y="184048"/>
                </a:lnTo>
                <a:lnTo>
                  <a:pt x="72478" y="184937"/>
                </a:lnTo>
                <a:lnTo>
                  <a:pt x="76923" y="186270"/>
                </a:lnTo>
                <a:lnTo>
                  <a:pt x="80911" y="188048"/>
                </a:lnTo>
                <a:lnTo>
                  <a:pt x="88912" y="192062"/>
                </a:lnTo>
                <a:lnTo>
                  <a:pt x="88480" y="198716"/>
                </a:lnTo>
                <a:lnTo>
                  <a:pt x="90258" y="205828"/>
                </a:lnTo>
                <a:lnTo>
                  <a:pt x="90501" y="207353"/>
                </a:lnTo>
                <a:lnTo>
                  <a:pt x="91341" y="216088"/>
                </a:lnTo>
                <a:lnTo>
                  <a:pt x="91921" y="229432"/>
                </a:lnTo>
                <a:lnTo>
                  <a:pt x="91651" y="245094"/>
                </a:lnTo>
                <a:lnTo>
                  <a:pt x="89938" y="260782"/>
                </a:lnTo>
                <a:lnTo>
                  <a:pt x="86194" y="274208"/>
                </a:lnTo>
                <a:lnTo>
                  <a:pt x="79826" y="283078"/>
                </a:lnTo>
                <a:lnTo>
                  <a:pt x="64886" y="285446"/>
                </a:lnTo>
                <a:lnTo>
                  <a:pt x="118734" y="285446"/>
                </a:lnTo>
                <a:lnTo>
                  <a:pt x="120996" y="275905"/>
                </a:lnTo>
                <a:lnTo>
                  <a:pt x="121804" y="250226"/>
                </a:lnTo>
                <a:lnTo>
                  <a:pt x="122129" y="237264"/>
                </a:lnTo>
                <a:lnTo>
                  <a:pt x="122214" y="229432"/>
                </a:lnTo>
                <a:lnTo>
                  <a:pt x="122184" y="193120"/>
                </a:lnTo>
                <a:lnTo>
                  <a:pt x="120749" y="183159"/>
                </a:lnTo>
                <a:close/>
              </a:path>
              <a:path w="122554" h="314325">
                <a:moveTo>
                  <a:pt x="78177" y="152375"/>
                </a:moveTo>
                <a:lnTo>
                  <a:pt x="65090" y="152769"/>
                </a:lnTo>
                <a:lnTo>
                  <a:pt x="56019" y="152933"/>
                </a:lnTo>
                <a:lnTo>
                  <a:pt x="84152" y="152933"/>
                </a:lnTo>
                <a:lnTo>
                  <a:pt x="78177" y="152375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6942418" y="5084290"/>
            <a:ext cx="92690" cy="286277"/>
          </a:xfrm>
          <a:custGeom>
            <a:avLst/>
            <a:gdLst/>
            <a:ahLst/>
            <a:cxnLst/>
            <a:rect l="l" t="t" r="r" b="b"/>
            <a:pathLst>
              <a:path w="136525" h="316229">
                <a:moveTo>
                  <a:pt x="1639" y="5791"/>
                </a:moveTo>
                <a:lnTo>
                  <a:pt x="306" y="5791"/>
                </a:lnTo>
                <a:lnTo>
                  <a:pt x="12" y="8015"/>
                </a:lnTo>
                <a:lnTo>
                  <a:pt x="0" y="24432"/>
                </a:lnTo>
                <a:lnTo>
                  <a:pt x="238" y="37708"/>
                </a:lnTo>
                <a:lnTo>
                  <a:pt x="1676" y="92295"/>
                </a:lnTo>
                <a:lnTo>
                  <a:pt x="5885" y="226606"/>
                </a:lnTo>
                <a:lnTo>
                  <a:pt x="7056" y="265366"/>
                </a:lnTo>
                <a:lnTo>
                  <a:pt x="7503" y="281554"/>
                </a:lnTo>
                <a:lnTo>
                  <a:pt x="7828" y="295003"/>
                </a:lnTo>
                <a:lnTo>
                  <a:pt x="8011" y="305253"/>
                </a:lnTo>
                <a:lnTo>
                  <a:pt x="8029" y="311847"/>
                </a:lnTo>
                <a:lnTo>
                  <a:pt x="7862" y="314325"/>
                </a:lnTo>
                <a:lnTo>
                  <a:pt x="6529" y="315671"/>
                </a:lnTo>
                <a:lnTo>
                  <a:pt x="16308" y="315214"/>
                </a:lnTo>
                <a:lnTo>
                  <a:pt x="25642" y="313893"/>
                </a:lnTo>
                <a:lnTo>
                  <a:pt x="44768" y="311658"/>
                </a:lnTo>
                <a:lnTo>
                  <a:pt x="47435" y="193395"/>
                </a:lnTo>
                <a:lnTo>
                  <a:pt x="135792" y="193395"/>
                </a:lnTo>
                <a:lnTo>
                  <a:pt x="135889" y="159613"/>
                </a:lnTo>
                <a:lnTo>
                  <a:pt x="90996" y="159613"/>
                </a:lnTo>
                <a:lnTo>
                  <a:pt x="43867" y="156946"/>
                </a:lnTo>
                <a:lnTo>
                  <a:pt x="35434" y="6680"/>
                </a:lnTo>
                <a:lnTo>
                  <a:pt x="23864" y="6680"/>
                </a:lnTo>
                <a:lnTo>
                  <a:pt x="18975" y="6248"/>
                </a:lnTo>
                <a:lnTo>
                  <a:pt x="10529" y="6248"/>
                </a:lnTo>
                <a:lnTo>
                  <a:pt x="1639" y="5791"/>
                </a:lnTo>
                <a:close/>
              </a:path>
              <a:path w="136525" h="316229">
                <a:moveTo>
                  <a:pt x="135792" y="193395"/>
                </a:moveTo>
                <a:lnTo>
                  <a:pt x="47435" y="193395"/>
                </a:lnTo>
                <a:lnTo>
                  <a:pt x="89218" y="196062"/>
                </a:lnTo>
                <a:lnTo>
                  <a:pt x="98553" y="309880"/>
                </a:lnTo>
                <a:lnTo>
                  <a:pt x="135459" y="308991"/>
                </a:lnTo>
                <a:lnTo>
                  <a:pt x="135792" y="193395"/>
                </a:lnTo>
                <a:close/>
              </a:path>
              <a:path w="136525" h="316229">
                <a:moveTo>
                  <a:pt x="136348" y="0"/>
                </a:moveTo>
                <a:lnTo>
                  <a:pt x="104331" y="0"/>
                </a:lnTo>
                <a:lnTo>
                  <a:pt x="90996" y="159613"/>
                </a:lnTo>
                <a:lnTo>
                  <a:pt x="135889" y="159613"/>
                </a:lnTo>
                <a:lnTo>
                  <a:pt x="136348" y="0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055827" y="5081074"/>
            <a:ext cx="103037" cy="290301"/>
          </a:xfrm>
          <a:custGeom>
            <a:avLst/>
            <a:gdLst/>
            <a:ahLst/>
            <a:cxnLst/>
            <a:rect l="l" t="t" r="r" b="b"/>
            <a:pathLst>
              <a:path w="151765" h="320675">
                <a:moveTo>
                  <a:pt x="43561" y="0"/>
                </a:moveTo>
                <a:lnTo>
                  <a:pt x="0" y="5334"/>
                </a:lnTo>
                <a:lnTo>
                  <a:pt x="6223" y="320548"/>
                </a:lnTo>
                <a:lnTo>
                  <a:pt x="51562" y="318770"/>
                </a:lnTo>
                <a:lnTo>
                  <a:pt x="84589" y="211175"/>
                </a:lnTo>
                <a:lnTo>
                  <a:pt x="48018" y="211175"/>
                </a:lnTo>
                <a:lnTo>
                  <a:pt x="43561" y="0"/>
                </a:lnTo>
                <a:close/>
              </a:path>
              <a:path w="151765" h="320675">
                <a:moveTo>
                  <a:pt x="149523" y="133375"/>
                </a:moveTo>
                <a:lnTo>
                  <a:pt x="108470" y="133375"/>
                </a:lnTo>
                <a:lnTo>
                  <a:pt x="101815" y="317881"/>
                </a:lnTo>
                <a:lnTo>
                  <a:pt x="147167" y="316992"/>
                </a:lnTo>
                <a:lnTo>
                  <a:pt x="149523" y="133375"/>
                </a:lnTo>
                <a:close/>
              </a:path>
              <a:path w="151765" h="320675">
                <a:moveTo>
                  <a:pt x="151155" y="6248"/>
                </a:moveTo>
                <a:lnTo>
                  <a:pt x="109359" y="8026"/>
                </a:lnTo>
                <a:lnTo>
                  <a:pt x="48018" y="211175"/>
                </a:lnTo>
                <a:lnTo>
                  <a:pt x="84589" y="211175"/>
                </a:lnTo>
                <a:lnTo>
                  <a:pt x="108470" y="133375"/>
                </a:lnTo>
                <a:lnTo>
                  <a:pt x="149523" y="133375"/>
                </a:lnTo>
                <a:lnTo>
                  <a:pt x="151155" y="6248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178996" y="5081071"/>
            <a:ext cx="100019" cy="289726"/>
          </a:xfrm>
          <a:custGeom>
            <a:avLst/>
            <a:gdLst/>
            <a:ahLst/>
            <a:cxnLst/>
            <a:rect l="l" t="t" r="r" b="b"/>
            <a:pathLst>
              <a:path w="147320" h="320039">
                <a:moveTo>
                  <a:pt x="39128" y="0"/>
                </a:moveTo>
                <a:lnTo>
                  <a:pt x="0" y="7112"/>
                </a:lnTo>
                <a:lnTo>
                  <a:pt x="3556" y="319659"/>
                </a:lnTo>
                <a:lnTo>
                  <a:pt x="42684" y="319659"/>
                </a:lnTo>
                <a:lnTo>
                  <a:pt x="43573" y="184505"/>
                </a:lnTo>
                <a:lnTo>
                  <a:pt x="79746" y="184505"/>
                </a:lnTo>
                <a:lnTo>
                  <a:pt x="66687" y="161391"/>
                </a:lnTo>
                <a:lnTo>
                  <a:pt x="84197" y="133375"/>
                </a:lnTo>
                <a:lnTo>
                  <a:pt x="40906" y="133375"/>
                </a:lnTo>
                <a:lnTo>
                  <a:pt x="39128" y="0"/>
                </a:lnTo>
                <a:close/>
              </a:path>
              <a:path w="147320" h="320039">
                <a:moveTo>
                  <a:pt x="79746" y="184505"/>
                </a:moveTo>
                <a:lnTo>
                  <a:pt x="43573" y="184505"/>
                </a:lnTo>
                <a:lnTo>
                  <a:pt x="104927" y="318770"/>
                </a:lnTo>
                <a:lnTo>
                  <a:pt x="140030" y="291211"/>
                </a:lnTo>
                <a:lnTo>
                  <a:pt x="79746" y="184505"/>
                </a:lnTo>
                <a:close/>
              </a:path>
              <a:path w="147320" h="320039">
                <a:moveTo>
                  <a:pt x="121361" y="2692"/>
                </a:moveTo>
                <a:lnTo>
                  <a:pt x="40906" y="133375"/>
                </a:lnTo>
                <a:lnTo>
                  <a:pt x="84197" y="133375"/>
                </a:lnTo>
                <a:lnTo>
                  <a:pt x="146710" y="33350"/>
                </a:lnTo>
                <a:lnTo>
                  <a:pt x="121361" y="2692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297874" y="5085673"/>
            <a:ext cx="99588" cy="283403"/>
          </a:xfrm>
          <a:custGeom>
            <a:avLst/>
            <a:gdLst/>
            <a:ahLst/>
            <a:cxnLst/>
            <a:rect l="l" t="t" r="r" b="b"/>
            <a:pathLst>
              <a:path w="146684" h="313054">
                <a:moveTo>
                  <a:pt x="76189" y="0"/>
                </a:moveTo>
                <a:lnTo>
                  <a:pt x="35614" y="356"/>
                </a:lnTo>
                <a:lnTo>
                  <a:pt x="2320" y="28709"/>
                </a:lnTo>
                <a:lnTo>
                  <a:pt x="0" y="267838"/>
                </a:lnTo>
                <a:lnTo>
                  <a:pt x="1640" y="280849"/>
                </a:lnTo>
                <a:lnTo>
                  <a:pt x="45126" y="311927"/>
                </a:lnTo>
                <a:lnTo>
                  <a:pt x="57149" y="312089"/>
                </a:lnTo>
                <a:lnTo>
                  <a:pt x="72522" y="312544"/>
                </a:lnTo>
                <a:lnTo>
                  <a:pt x="124550" y="309881"/>
                </a:lnTo>
                <a:lnTo>
                  <a:pt x="144049" y="278063"/>
                </a:lnTo>
                <a:lnTo>
                  <a:pt x="68222" y="278063"/>
                </a:lnTo>
                <a:lnTo>
                  <a:pt x="50859" y="275631"/>
                </a:lnTo>
                <a:lnTo>
                  <a:pt x="43723" y="267810"/>
                </a:lnTo>
                <a:lnTo>
                  <a:pt x="42339" y="252091"/>
                </a:lnTo>
                <a:lnTo>
                  <a:pt x="43295" y="45904"/>
                </a:lnTo>
                <a:lnTo>
                  <a:pt x="45793" y="33401"/>
                </a:lnTo>
                <a:lnTo>
                  <a:pt x="55370" y="27525"/>
                </a:lnTo>
                <a:lnTo>
                  <a:pt x="76697" y="26063"/>
                </a:lnTo>
                <a:lnTo>
                  <a:pt x="142740" y="26063"/>
                </a:lnTo>
                <a:lnTo>
                  <a:pt x="142529" y="25212"/>
                </a:lnTo>
                <a:lnTo>
                  <a:pt x="108136" y="1162"/>
                </a:lnTo>
                <a:lnTo>
                  <a:pt x="86609" y="228"/>
                </a:lnTo>
                <a:lnTo>
                  <a:pt x="76189" y="0"/>
                </a:lnTo>
                <a:close/>
              </a:path>
              <a:path w="146684" h="313054">
                <a:moveTo>
                  <a:pt x="142740" y="26063"/>
                </a:moveTo>
                <a:lnTo>
                  <a:pt x="76697" y="26063"/>
                </a:lnTo>
                <a:lnTo>
                  <a:pt x="92081" y="27509"/>
                </a:lnTo>
                <a:lnTo>
                  <a:pt x="100135" y="33611"/>
                </a:lnTo>
                <a:lnTo>
                  <a:pt x="101456" y="37599"/>
                </a:lnTo>
                <a:lnTo>
                  <a:pt x="101913" y="47403"/>
                </a:lnTo>
                <a:lnTo>
                  <a:pt x="102345" y="52280"/>
                </a:lnTo>
                <a:lnTo>
                  <a:pt x="103771" y="99857"/>
                </a:lnTo>
                <a:lnTo>
                  <a:pt x="104118" y="140146"/>
                </a:lnTo>
                <a:lnTo>
                  <a:pt x="104193" y="182614"/>
                </a:lnTo>
                <a:lnTo>
                  <a:pt x="104376" y="202789"/>
                </a:lnTo>
                <a:lnTo>
                  <a:pt x="105012" y="252330"/>
                </a:lnTo>
                <a:lnTo>
                  <a:pt x="68222" y="278063"/>
                </a:lnTo>
                <a:lnTo>
                  <a:pt x="144049" y="278063"/>
                </a:lnTo>
                <a:lnTo>
                  <a:pt x="144585" y="275025"/>
                </a:lnTo>
                <a:lnTo>
                  <a:pt x="145476" y="171046"/>
                </a:lnTo>
                <a:lnTo>
                  <a:pt x="145585" y="140146"/>
                </a:lnTo>
                <a:lnTo>
                  <a:pt x="145807" y="110026"/>
                </a:lnTo>
                <a:lnTo>
                  <a:pt x="146184" y="70212"/>
                </a:lnTo>
                <a:lnTo>
                  <a:pt x="146310" y="52280"/>
                </a:lnTo>
                <a:lnTo>
                  <a:pt x="146328" y="43847"/>
                </a:lnTo>
                <a:lnTo>
                  <a:pt x="146166" y="39905"/>
                </a:lnTo>
                <a:lnTo>
                  <a:pt x="142740" y="26063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418463" y="5084715"/>
            <a:ext cx="100019" cy="286852"/>
          </a:xfrm>
          <a:custGeom>
            <a:avLst/>
            <a:gdLst/>
            <a:ahLst/>
            <a:cxnLst/>
            <a:rect l="l" t="t" r="r" b="b"/>
            <a:pathLst>
              <a:path w="147320" h="316864">
                <a:moveTo>
                  <a:pt x="66390" y="0"/>
                </a:moveTo>
                <a:lnTo>
                  <a:pt x="28122" y="1886"/>
                </a:lnTo>
                <a:lnTo>
                  <a:pt x="1478" y="34150"/>
                </a:lnTo>
                <a:lnTo>
                  <a:pt x="377" y="78455"/>
                </a:lnTo>
                <a:lnTo>
                  <a:pt x="0" y="130690"/>
                </a:lnTo>
                <a:lnTo>
                  <a:pt x="115" y="154037"/>
                </a:lnTo>
                <a:lnTo>
                  <a:pt x="1050" y="200901"/>
                </a:lnTo>
                <a:lnTo>
                  <a:pt x="2930" y="249594"/>
                </a:lnTo>
                <a:lnTo>
                  <a:pt x="5793" y="299376"/>
                </a:lnTo>
                <a:lnTo>
                  <a:pt x="6995" y="316529"/>
                </a:lnTo>
                <a:lnTo>
                  <a:pt x="101020" y="312157"/>
                </a:lnTo>
                <a:lnTo>
                  <a:pt x="137272" y="298736"/>
                </a:lnTo>
                <a:lnTo>
                  <a:pt x="139787" y="288403"/>
                </a:lnTo>
                <a:lnTo>
                  <a:pt x="51910" y="288403"/>
                </a:lnTo>
                <a:lnTo>
                  <a:pt x="51227" y="271488"/>
                </a:lnTo>
                <a:lnTo>
                  <a:pt x="50777" y="258423"/>
                </a:lnTo>
                <a:lnTo>
                  <a:pt x="50317" y="241500"/>
                </a:lnTo>
                <a:lnTo>
                  <a:pt x="50029" y="223973"/>
                </a:lnTo>
                <a:lnTo>
                  <a:pt x="50060" y="206865"/>
                </a:lnTo>
                <a:lnTo>
                  <a:pt x="50472" y="193972"/>
                </a:lnTo>
                <a:lnTo>
                  <a:pt x="51458" y="184932"/>
                </a:lnTo>
                <a:lnTo>
                  <a:pt x="51915" y="184043"/>
                </a:lnTo>
                <a:lnTo>
                  <a:pt x="143512" y="184043"/>
                </a:lnTo>
                <a:lnTo>
                  <a:pt x="138494" y="176743"/>
                </a:lnTo>
                <a:lnTo>
                  <a:pt x="128382" y="169819"/>
                </a:lnTo>
                <a:lnTo>
                  <a:pt x="122591" y="166694"/>
                </a:lnTo>
                <a:lnTo>
                  <a:pt x="116368" y="164485"/>
                </a:lnTo>
                <a:lnTo>
                  <a:pt x="108824" y="163138"/>
                </a:lnTo>
                <a:lnTo>
                  <a:pt x="52347" y="150692"/>
                </a:lnTo>
                <a:lnTo>
                  <a:pt x="78537" y="150692"/>
                </a:lnTo>
                <a:lnTo>
                  <a:pt x="90533" y="149757"/>
                </a:lnTo>
                <a:lnTo>
                  <a:pt x="129703" y="134678"/>
                </a:lnTo>
                <a:lnTo>
                  <a:pt x="137431" y="118244"/>
                </a:lnTo>
                <a:lnTo>
                  <a:pt x="51458" y="118244"/>
                </a:lnTo>
                <a:lnTo>
                  <a:pt x="52347" y="20873"/>
                </a:lnTo>
                <a:lnTo>
                  <a:pt x="63847" y="20547"/>
                </a:lnTo>
                <a:lnTo>
                  <a:pt x="129746" y="20547"/>
                </a:lnTo>
                <a:lnTo>
                  <a:pt x="127475" y="16802"/>
                </a:lnTo>
                <a:lnTo>
                  <a:pt x="117847" y="8657"/>
                </a:lnTo>
                <a:lnTo>
                  <a:pt x="105938" y="2707"/>
                </a:lnTo>
                <a:lnTo>
                  <a:pt x="94989" y="669"/>
                </a:lnTo>
                <a:lnTo>
                  <a:pt x="78796" y="136"/>
                </a:lnTo>
                <a:lnTo>
                  <a:pt x="66390" y="0"/>
                </a:lnTo>
                <a:close/>
              </a:path>
              <a:path w="147320" h="316864">
                <a:moveTo>
                  <a:pt x="143512" y="184043"/>
                </a:moveTo>
                <a:lnTo>
                  <a:pt x="51915" y="184043"/>
                </a:lnTo>
                <a:lnTo>
                  <a:pt x="70584" y="184474"/>
                </a:lnTo>
                <a:lnTo>
                  <a:pt x="75918" y="188945"/>
                </a:lnTo>
                <a:lnTo>
                  <a:pt x="81342" y="195347"/>
                </a:lnTo>
                <a:lnTo>
                  <a:pt x="86145" y="206865"/>
                </a:lnTo>
                <a:lnTo>
                  <a:pt x="88108" y="220004"/>
                </a:lnTo>
                <a:lnTo>
                  <a:pt x="88233" y="233738"/>
                </a:lnTo>
                <a:lnTo>
                  <a:pt x="87240" y="245277"/>
                </a:lnTo>
                <a:lnTo>
                  <a:pt x="78107" y="283980"/>
                </a:lnTo>
                <a:lnTo>
                  <a:pt x="51910" y="288403"/>
                </a:lnTo>
                <a:lnTo>
                  <a:pt x="139787" y="288403"/>
                </a:lnTo>
                <a:lnTo>
                  <a:pt x="140655" y="277386"/>
                </a:lnTo>
                <a:lnTo>
                  <a:pt x="141759" y="264895"/>
                </a:lnTo>
                <a:lnTo>
                  <a:pt x="143304" y="249251"/>
                </a:lnTo>
                <a:lnTo>
                  <a:pt x="144545" y="232951"/>
                </a:lnTo>
                <a:lnTo>
                  <a:pt x="146171" y="210263"/>
                </a:lnTo>
                <a:lnTo>
                  <a:pt x="147051" y="199156"/>
                </a:lnTo>
                <a:lnTo>
                  <a:pt x="145537" y="186989"/>
                </a:lnTo>
                <a:lnTo>
                  <a:pt x="143512" y="184043"/>
                </a:lnTo>
                <a:close/>
              </a:path>
              <a:path w="147320" h="316864">
                <a:moveTo>
                  <a:pt x="78537" y="150692"/>
                </a:moveTo>
                <a:lnTo>
                  <a:pt x="52347" y="150692"/>
                </a:lnTo>
                <a:lnTo>
                  <a:pt x="55471" y="151137"/>
                </a:lnTo>
                <a:lnTo>
                  <a:pt x="67951" y="151116"/>
                </a:lnTo>
                <a:lnTo>
                  <a:pt x="77125" y="150803"/>
                </a:lnTo>
                <a:lnTo>
                  <a:pt x="78537" y="150692"/>
                </a:lnTo>
                <a:close/>
              </a:path>
              <a:path w="147320" h="316864">
                <a:moveTo>
                  <a:pt x="129746" y="20547"/>
                </a:moveTo>
                <a:lnTo>
                  <a:pt x="63847" y="20547"/>
                </a:lnTo>
                <a:lnTo>
                  <a:pt x="75310" y="26430"/>
                </a:lnTo>
                <a:lnTo>
                  <a:pt x="80968" y="39236"/>
                </a:lnTo>
                <a:lnTo>
                  <a:pt x="81240" y="48856"/>
                </a:lnTo>
                <a:lnTo>
                  <a:pt x="81341" y="73264"/>
                </a:lnTo>
                <a:lnTo>
                  <a:pt x="81218" y="82111"/>
                </a:lnTo>
                <a:lnTo>
                  <a:pt x="63015" y="117812"/>
                </a:lnTo>
                <a:lnTo>
                  <a:pt x="51458" y="118244"/>
                </a:lnTo>
                <a:lnTo>
                  <a:pt x="137431" y="118244"/>
                </a:lnTo>
                <a:lnTo>
                  <a:pt x="138673" y="93858"/>
                </a:lnTo>
                <a:lnTo>
                  <a:pt x="138646" y="78455"/>
                </a:lnTo>
                <a:lnTo>
                  <a:pt x="138526" y="73264"/>
                </a:lnTo>
                <a:lnTo>
                  <a:pt x="137787" y="60521"/>
                </a:lnTo>
                <a:lnTo>
                  <a:pt x="136402" y="45517"/>
                </a:lnTo>
                <a:lnTo>
                  <a:pt x="134210" y="27907"/>
                </a:lnTo>
                <a:lnTo>
                  <a:pt x="129746" y="20547"/>
                </a:lnTo>
                <a:close/>
              </a:path>
            </a:pathLst>
          </a:custGeom>
          <a:solidFill>
            <a:srgbClr val="008ED5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099861" y="5544756"/>
            <a:ext cx="2415120" cy="63234"/>
          </a:xfrm>
          <a:custGeom>
            <a:avLst/>
            <a:gdLst/>
            <a:ahLst/>
            <a:cxnLst/>
            <a:rect l="l" t="t" r="r" b="b"/>
            <a:pathLst>
              <a:path w="3557270" h="69850">
                <a:moveTo>
                  <a:pt x="63133" y="0"/>
                </a:moveTo>
                <a:lnTo>
                  <a:pt x="18563" y="1426"/>
                </a:lnTo>
                <a:lnTo>
                  <a:pt x="0" y="13347"/>
                </a:lnTo>
                <a:lnTo>
                  <a:pt x="1833" y="18320"/>
                </a:lnTo>
                <a:lnTo>
                  <a:pt x="4418" y="23338"/>
                </a:lnTo>
                <a:lnTo>
                  <a:pt x="5766" y="28003"/>
                </a:lnTo>
                <a:lnTo>
                  <a:pt x="18355" y="31295"/>
                </a:lnTo>
                <a:lnTo>
                  <a:pt x="28310" y="35950"/>
                </a:lnTo>
                <a:lnTo>
                  <a:pt x="40418" y="40150"/>
                </a:lnTo>
                <a:lnTo>
                  <a:pt x="50821" y="41918"/>
                </a:lnTo>
                <a:lnTo>
                  <a:pt x="62662" y="43417"/>
                </a:lnTo>
                <a:lnTo>
                  <a:pt x="75584" y="44735"/>
                </a:lnTo>
                <a:lnTo>
                  <a:pt x="117276" y="48470"/>
                </a:lnTo>
                <a:lnTo>
                  <a:pt x="130495" y="49899"/>
                </a:lnTo>
                <a:lnTo>
                  <a:pt x="181339" y="55935"/>
                </a:lnTo>
                <a:lnTo>
                  <a:pt x="240802" y="60505"/>
                </a:lnTo>
                <a:lnTo>
                  <a:pt x="290638" y="62978"/>
                </a:lnTo>
                <a:lnTo>
                  <a:pt x="359128" y="65100"/>
                </a:lnTo>
                <a:lnTo>
                  <a:pt x="532425" y="67466"/>
                </a:lnTo>
                <a:lnTo>
                  <a:pt x="624114" y="68131"/>
                </a:lnTo>
                <a:lnTo>
                  <a:pt x="649529" y="68751"/>
                </a:lnTo>
                <a:lnTo>
                  <a:pt x="661326" y="69224"/>
                </a:lnTo>
                <a:lnTo>
                  <a:pt x="672309" y="69831"/>
                </a:lnTo>
                <a:lnTo>
                  <a:pt x="946180" y="67465"/>
                </a:lnTo>
                <a:lnTo>
                  <a:pt x="3354725" y="66576"/>
                </a:lnTo>
                <a:lnTo>
                  <a:pt x="3407931" y="65622"/>
                </a:lnTo>
                <a:lnTo>
                  <a:pt x="3417028" y="64673"/>
                </a:lnTo>
                <a:lnTo>
                  <a:pt x="3465998" y="58326"/>
                </a:lnTo>
                <a:lnTo>
                  <a:pt x="3495148" y="54633"/>
                </a:lnTo>
                <a:lnTo>
                  <a:pt x="3510199" y="52904"/>
                </a:lnTo>
                <a:lnTo>
                  <a:pt x="3527963" y="51342"/>
                </a:lnTo>
                <a:lnTo>
                  <a:pt x="3542237" y="49608"/>
                </a:lnTo>
                <a:lnTo>
                  <a:pt x="3551967" y="46762"/>
                </a:lnTo>
                <a:lnTo>
                  <a:pt x="3556098" y="41866"/>
                </a:lnTo>
                <a:lnTo>
                  <a:pt x="3556682" y="38132"/>
                </a:lnTo>
                <a:lnTo>
                  <a:pt x="3550764" y="35097"/>
                </a:lnTo>
                <a:lnTo>
                  <a:pt x="3541618" y="32382"/>
                </a:lnTo>
                <a:lnTo>
                  <a:pt x="3466570" y="32382"/>
                </a:lnTo>
                <a:lnTo>
                  <a:pt x="3451193" y="32345"/>
                </a:lnTo>
                <a:lnTo>
                  <a:pt x="3436227" y="31960"/>
                </a:lnTo>
                <a:lnTo>
                  <a:pt x="3422843" y="31346"/>
                </a:lnTo>
                <a:lnTo>
                  <a:pt x="3412215" y="30621"/>
                </a:lnTo>
                <a:lnTo>
                  <a:pt x="3405514" y="29902"/>
                </a:lnTo>
                <a:lnTo>
                  <a:pt x="2347503" y="17913"/>
                </a:lnTo>
                <a:lnTo>
                  <a:pt x="1184309" y="17913"/>
                </a:lnTo>
                <a:lnTo>
                  <a:pt x="1172590" y="17242"/>
                </a:lnTo>
                <a:lnTo>
                  <a:pt x="1155909" y="16506"/>
                </a:lnTo>
                <a:lnTo>
                  <a:pt x="619127" y="16506"/>
                </a:lnTo>
                <a:lnTo>
                  <a:pt x="416128" y="14543"/>
                </a:lnTo>
                <a:lnTo>
                  <a:pt x="296935" y="11596"/>
                </a:lnTo>
                <a:lnTo>
                  <a:pt x="220178" y="8633"/>
                </a:lnTo>
                <a:lnTo>
                  <a:pt x="146489" y="4726"/>
                </a:lnTo>
                <a:lnTo>
                  <a:pt x="101812" y="1422"/>
                </a:lnTo>
                <a:lnTo>
                  <a:pt x="89492" y="740"/>
                </a:lnTo>
                <a:lnTo>
                  <a:pt x="76616" y="244"/>
                </a:lnTo>
                <a:lnTo>
                  <a:pt x="63133" y="0"/>
                </a:lnTo>
                <a:close/>
              </a:path>
              <a:path w="3557270" h="69850">
                <a:moveTo>
                  <a:pt x="3220756" y="68171"/>
                </a:moveTo>
                <a:lnTo>
                  <a:pt x="2782307" y="68171"/>
                </a:lnTo>
                <a:lnTo>
                  <a:pt x="2794713" y="68926"/>
                </a:lnTo>
                <a:lnTo>
                  <a:pt x="2807053" y="69429"/>
                </a:lnTo>
                <a:lnTo>
                  <a:pt x="2819541" y="69720"/>
                </a:lnTo>
                <a:lnTo>
                  <a:pt x="3220756" y="68171"/>
                </a:lnTo>
                <a:close/>
              </a:path>
              <a:path w="3557270" h="69850">
                <a:moveTo>
                  <a:pt x="3293453" y="67431"/>
                </a:moveTo>
                <a:lnTo>
                  <a:pt x="2446753" y="67431"/>
                </a:lnTo>
                <a:lnTo>
                  <a:pt x="2453093" y="67466"/>
                </a:lnTo>
                <a:lnTo>
                  <a:pt x="2681820" y="69546"/>
                </a:lnTo>
                <a:lnTo>
                  <a:pt x="2749172" y="68975"/>
                </a:lnTo>
                <a:lnTo>
                  <a:pt x="2782307" y="68171"/>
                </a:lnTo>
                <a:lnTo>
                  <a:pt x="3220756" y="68171"/>
                </a:lnTo>
                <a:lnTo>
                  <a:pt x="3293453" y="67431"/>
                </a:lnTo>
                <a:close/>
              </a:path>
              <a:path w="3557270" h="69850">
                <a:moveTo>
                  <a:pt x="3354725" y="66576"/>
                </a:moveTo>
                <a:lnTo>
                  <a:pt x="1164176" y="66576"/>
                </a:lnTo>
                <a:lnTo>
                  <a:pt x="1558793" y="67466"/>
                </a:lnTo>
                <a:lnTo>
                  <a:pt x="1645044" y="68316"/>
                </a:lnTo>
                <a:lnTo>
                  <a:pt x="1721257" y="67466"/>
                </a:lnTo>
                <a:lnTo>
                  <a:pt x="2439012" y="67465"/>
                </a:lnTo>
                <a:lnTo>
                  <a:pt x="3293453" y="67431"/>
                </a:lnTo>
                <a:lnTo>
                  <a:pt x="3354725" y="66576"/>
                </a:lnTo>
                <a:close/>
              </a:path>
              <a:path w="3557270" h="69850">
                <a:moveTo>
                  <a:pt x="2438933" y="67466"/>
                </a:moveTo>
                <a:lnTo>
                  <a:pt x="1721257" y="67466"/>
                </a:lnTo>
                <a:lnTo>
                  <a:pt x="2229005" y="68297"/>
                </a:lnTo>
                <a:lnTo>
                  <a:pt x="2383205" y="68039"/>
                </a:lnTo>
                <a:lnTo>
                  <a:pt x="2438933" y="67466"/>
                </a:lnTo>
                <a:close/>
              </a:path>
              <a:path w="3557270" h="69850">
                <a:moveTo>
                  <a:pt x="3476219" y="30550"/>
                </a:moveTo>
                <a:lnTo>
                  <a:pt x="3475795" y="31490"/>
                </a:lnTo>
                <a:lnTo>
                  <a:pt x="3488330" y="31490"/>
                </a:lnTo>
                <a:lnTo>
                  <a:pt x="3481185" y="31954"/>
                </a:lnTo>
                <a:lnTo>
                  <a:pt x="3466570" y="32382"/>
                </a:lnTo>
                <a:lnTo>
                  <a:pt x="3541618" y="32382"/>
                </a:lnTo>
                <a:lnTo>
                  <a:pt x="3539623" y="31790"/>
                </a:lnTo>
                <a:lnTo>
                  <a:pt x="3528802" y="31408"/>
                </a:lnTo>
                <a:lnTo>
                  <a:pt x="3499143" y="31381"/>
                </a:lnTo>
                <a:lnTo>
                  <a:pt x="3486345" y="30815"/>
                </a:lnTo>
                <a:lnTo>
                  <a:pt x="3476219" y="30550"/>
                </a:lnTo>
                <a:close/>
              </a:path>
              <a:path w="3557270" h="69850">
                <a:moveTo>
                  <a:pt x="1273730" y="16473"/>
                </a:moveTo>
                <a:lnTo>
                  <a:pt x="1248101" y="16662"/>
                </a:lnTo>
                <a:lnTo>
                  <a:pt x="1184309" y="17913"/>
                </a:lnTo>
                <a:lnTo>
                  <a:pt x="2347503" y="17913"/>
                </a:lnTo>
                <a:lnTo>
                  <a:pt x="1579038" y="17590"/>
                </a:lnTo>
                <a:lnTo>
                  <a:pt x="1273730" y="16473"/>
                </a:lnTo>
                <a:close/>
              </a:path>
              <a:path w="3557270" h="69850">
                <a:moveTo>
                  <a:pt x="2038256" y="16905"/>
                </a:moveTo>
                <a:lnTo>
                  <a:pt x="1579038" y="17590"/>
                </a:lnTo>
                <a:lnTo>
                  <a:pt x="2293061" y="17590"/>
                </a:lnTo>
                <a:lnTo>
                  <a:pt x="2038256" y="16905"/>
                </a:lnTo>
                <a:close/>
              </a:path>
              <a:path w="3557270" h="69850">
                <a:moveTo>
                  <a:pt x="1059359" y="15280"/>
                </a:moveTo>
                <a:lnTo>
                  <a:pt x="619127" y="16506"/>
                </a:lnTo>
                <a:lnTo>
                  <a:pt x="1155909" y="16506"/>
                </a:lnTo>
                <a:lnTo>
                  <a:pt x="1136187" y="15873"/>
                </a:lnTo>
                <a:lnTo>
                  <a:pt x="1111057" y="15415"/>
                </a:lnTo>
                <a:lnTo>
                  <a:pt x="1059359" y="15280"/>
                </a:lnTo>
                <a:close/>
              </a:path>
            </a:pathLst>
          </a:custGeom>
          <a:solidFill>
            <a:srgbClr val="2956A2"/>
          </a:solid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28008" y="209629"/>
            <a:ext cx="4633389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657" marR="3863" defTabSz="695259"/>
            <a:r>
              <a:rPr lang="ru-RU" b="1" spc="38" dirty="0">
                <a:solidFill>
                  <a:srgbClr val="6C0000"/>
                </a:solidFill>
                <a:latin typeface="Tahoma"/>
                <a:cs typeface="Tahoma"/>
              </a:rPr>
              <a:t>Татарстанское региональное отделение</a:t>
            </a:r>
          </a:p>
        </p:txBody>
      </p:sp>
    </p:spTree>
    <p:extLst>
      <p:ext uri="{BB962C8B-B14F-4D97-AF65-F5344CB8AC3E}">
        <p14:creationId xmlns:p14="http://schemas.microsoft.com/office/powerpoint/2010/main" val="260057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bject 3"/>
          <p:cNvSpPr/>
          <p:nvPr/>
        </p:nvSpPr>
        <p:spPr>
          <a:xfrm rot="5400000">
            <a:off x="2366023" y="-2379545"/>
            <a:ext cx="4398432" cy="9157524"/>
          </a:xfrm>
          <a:prstGeom prst="rect">
            <a:avLst/>
          </a:prstGeom>
          <a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70161"/>
            </a:stretch>
          </a:blipFill>
        </p:spPr>
        <p:txBody>
          <a:bodyPr wrap="square" lIns="0" tIns="0" rIns="0" bIns="0" rtlCol="0"/>
          <a:lstStyle/>
          <a:p>
            <a:pPr defTabSz="695259"/>
            <a:endParaRPr>
              <a:solidFill>
                <a:prstClr val="black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38"/>
          <a:stretch/>
        </p:blipFill>
        <p:spPr>
          <a:xfrm>
            <a:off x="1985296" y="3704586"/>
            <a:ext cx="4759536" cy="315341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1416221" y="376135"/>
            <a:ext cx="5897686" cy="71653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9526" tIns="34762" rIns="69526" bIns="34762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95259"/>
            <a:r>
              <a:rPr lang="ru-RU" sz="2100" b="1" dirty="0">
                <a:ln w="11430"/>
                <a:solidFill>
                  <a:srgbClr val="6C0000"/>
                </a:solidFill>
              </a:rPr>
              <a:t>Торжественная церемония вступления </a:t>
            </a:r>
          </a:p>
          <a:p>
            <a:pPr algn="ctr" defTabSz="695259"/>
            <a:r>
              <a:rPr lang="ru-RU" sz="2100" b="1" dirty="0">
                <a:ln w="11430"/>
                <a:solidFill>
                  <a:srgbClr val="6C0000"/>
                </a:solidFill>
              </a:rPr>
              <a:t>в ряды «Российского движения школьников» 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844" y="4770238"/>
            <a:ext cx="1500289" cy="20004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5" y="1151887"/>
            <a:ext cx="2759543" cy="269931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820" y="1083600"/>
            <a:ext cx="3104045" cy="275821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827" y="1239870"/>
            <a:ext cx="3193993" cy="283814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9" name="Прямоугольник 18"/>
          <p:cNvSpPr/>
          <p:nvPr/>
        </p:nvSpPr>
        <p:spPr>
          <a:xfrm rot="20317556">
            <a:off x="-137545" y="4974252"/>
            <a:ext cx="2497145" cy="439535"/>
          </a:xfrm>
          <a:prstGeom prst="rect">
            <a:avLst/>
          </a:prstGeom>
          <a:noFill/>
        </p:spPr>
        <p:txBody>
          <a:bodyPr wrap="none" lIns="69526" tIns="34762" rIns="69526" bIns="3476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95259"/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Первые в России!</a:t>
            </a:r>
          </a:p>
        </p:txBody>
      </p:sp>
    </p:spTree>
    <p:extLst>
      <p:ext uri="{BB962C8B-B14F-4D97-AF65-F5344CB8AC3E}">
        <p14:creationId xmlns:p14="http://schemas.microsoft.com/office/powerpoint/2010/main" val="1213444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441" y="-13848"/>
            <a:ext cx="9214273" cy="6871849"/>
            <a:chOff x="648" y="-15298"/>
            <a:chExt cx="13571857" cy="7590848"/>
          </a:xfrm>
        </p:grpSpPr>
        <p:sp>
          <p:nvSpPr>
            <p:cNvPr id="12" name="object 3"/>
            <p:cNvSpPr/>
            <p:nvPr/>
          </p:nvSpPr>
          <p:spPr>
            <a:xfrm>
              <a:off x="9048778" y="3557"/>
              <a:ext cx="4523727" cy="7571993"/>
            </a:xfrm>
            <a:prstGeom prst="rect">
              <a:avLst/>
            </a:prstGeom>
            <a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r="-28548"/>
              </a:stretch>
            </a:blipFill>
          </p:spPr>
          <p:txBody>
            <a:bodyPr wrap="square" lIns="0" tIns="0" rIns="0" bIns="0" rtlCol="0"/>
            <a:lstStyle/>
            <a:p>
              <a:pPr defTabSz="695259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3"/>
            <p:cNvSpPr/>
            <p:nvPr/>
          </p:nvSpPr>
          <p:spPr>
            <a:xfrm>
              <a:off x="4524185" y="3557"/>
              <a:ext cx="4523727" cy="7571993"/>
            </a:xfrm>
            <a:prstGeom prst="rect">
              <a:avLst/>
            </a:prstGeom>
            <a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r="-28548"/>
              </a:stretch>
            </a:blipFill>
          </p:spPr>
          <p:txBody>
            <a:bodyPr wrap="square" lIns="0" tIns="0" rIns="0" bIns="0" rtlCol="0"/>
            <a:lstStyle/>
            <a:p>
              <a:pPr defTabSz="695259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9" name="object 3"/>
            <p:cNvSpPr/>
            <p:nvPr/>
          </p:nvSpPr>
          <p:spPr>
            <a:xfrm>
              <a:off x="648" y="-15298"/>
              <a:ext cx="4523727" cy="7571993"/>
            </a:xfrm>
            <a:prstGeom prst="rect">
              <a:avLst/>
            </a:prstGeom>
            <a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r="-28548"/>
              </a:stretch>
            </a:blipFill>
          </p:spPr>
          <p:txBody>
            <a:bodyPr wrap="square" lIns="0" tIns="0" rIns="0" bIns="0" rtlCol="0"/>
            <a:lstStyle/>
            <a:p>
              <a:pPr defTabSz="695259"/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2" descr="G:\1 сентября\Азнакаево\DSC_0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6" y="1206285"/>
            <a:ext cx="3155779" cy="279775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41" y="4563290"/>
            <a:ext cx="1655491" cy="22074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086" y="1188777"/>
            <a:ext cx="3104045" cy="274851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1157551" y="255811"/>
            <a:ext cx="6624442" cy="10396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9526" tIns="34762" rIns="69526" bIns="34762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95259"/>
            <a:r>
              <a:rPr lang="ru-RU" sz="2100" b="1" dirty="0">
                <a:ln w="11430"/>
                <a:solidFill>
                  <a:srgbClr val="6C0000"/>
                </a:solidFill>
              </a:rPr>
              <a:t>Вступление в ряды «Российского движения школьников»</a:t>
            </a:r>
          </a:p>
          <a:p>
            <a:pPr algn="ctr" defTabSz="695259"/>
            <a:r>
              <a:rPr lang="ru-RU" sz="2100" b="1" dirty="0">
                <a:ln w="11430"/>
                <a:solidFill>
                  <a:srgbClr val="6C0000"/>
                </a:solidFill>
              </a:rPr>
              <a:t> 1 сентября 2016 года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109" y="3427390"/>
            <a:ext cx="3228220" cy="286855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33483" y="4770238"/>
            <a:ext cx="2605187" cy="4395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526" tIns="34762" rIns="69526" bIns="3476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95259"/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50 пилотных школ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81193" y="5314780"/>
            <a:ext cx="2492272" cy="4395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526" tIns="34762" rIns="69526" bIns="3476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95259"/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1500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2325639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36"/>
          <a:stretch/>
        </p:blipFill>
        <p:spPr>
          <a:xfrm>
            <a:off x="5291" y="460429"/>
            <a:ext cx="2521659" cy="459698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695427" y="566544"/>
            <a:ext cx="5952909" cy="10397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531" tIns="34765" rIns="69531" bIns="34765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Единый день выборов </a:t>
            </a:r>
          </a:p>
          <a:p>
            <a:pPr algn="ctr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органов ученического самоуправления</a:t>
            </a:r>
          </a:p>
          <a:p>
            <a:pPr algn="ctr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(вторая неделя октября 2016)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51" y="2048566"/>
            <a:ext cx="4743260" cy="351810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600" y="4655528"/>
            <a:ext cx="1655491" cy="220743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29682" y="3375751"/>
            <a:ext cx="1506563" cy="716540"/>
          </a:xfrm>
          <a:prstGeom prst="rect">
            <a:avLst/>
          </a:prstGeom>
          <a:noFill/>
        </p:spPr>
        <p:txBody>
          <a:bodyPr wrap="none" lIns="69531" tIns="34765" rIns="69531" bIns="34765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Школьники</a:t>
            </a:r>
          </a:p>
          <a:p>
            <a:pPr algn="ctr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голосуют!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284" y="2049353"/>
            <a:ext cx="1342123" cy="203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46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2"/>
          <a:stretch/>
        </p:blipFill>
        <p:spPr>
          <a:xfrm>
            <a:off x="24104" y="30049"/>
            <a:ext cx="2609632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474" y="1290546"/>
            <a:ext cx="4086993" cy="544960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2"/>
          <a:stretch/>
        </p:blipFill>
        <p:spPr>
          <a:xfrm>
            <a:off x="6539659" y="28743"/>
            <a:ext cx="2609632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17741" y="426811"/>
            <a:ext cx="5712459" cy="7165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9531" tIns="34765" rIns="69531" bIns="34765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29 октября - День рождения </a:t>
            </a:r>
          </a:p>
          <a:p>
            <a:pPr algn="ctr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«Российского движения школьников»</a:t>
            </a:r>
          </a:p>
        </p:txBody>
      </p:sp>
    </p:spTree>
    <p:extLst>
      <p:ext uri="{BB962C8B-B14F-4D97-AF65-F5344CB8AC3E}">
        <p14:creationId xmlns:p14="http://schemas.microsoft.com/office/powerpoint/2010/main" val="1386749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441" y="-13849"/>
            <a:ext cx="9214273" cy="6871849"/>
            <a:chOff x="648" y="-15298"/>
            <a:chExt cx="13571857" cy="7590848"/>
          </a:xfrm>
        </p:grpSpPr>
        <p:sp>
          <p:nvSpPr>
            <p:cNvPr id="14" name="object 3"/>
            <p:cNvSpPr/>
            <p:nvPr/>
          </p:nvSpPr>
          <p:spPr>
            <a:xfrm>
              <a:off x="9048778" y="3557"/>
              <a:ext cx="4523727" cy="7571993"/>
            </a:xfrm>
            <a:prstGeom prst="rect">
              <a:avLst/>
            </a:prstGeom>
            <a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r="-28548"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3"/>
            <p:cNvSpPr/>
            <p:nvPr/>
          </p:nvSpPr>
          <p:spPr>
            <a:xfrm>
              <a:off x="4524185" y="3557"/>
              <a:ext cx="4523727" cy="7571993"/>
            </a:xfrm>
            <a:prstGeom prst="rect">
              <a:avLst/>
            </a:prstGeom>
            <a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r="-28548"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3"/>
            <p:cNvSpPr/>
            <p:nvPr/>
          </p:nvSpPr>
          <p:spPr>
            <a:xfrm>
              <a:off x="648" y="-15298"/>
              <a:ext cx="4523727" cy="7571993"/>
            </a:xfrm>
            <a:prstGeom prst="rect">
              <a:avLst/>
            </a:prstGeom>
            <a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r="-28548"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778359" y="1362246"/>
            <a:ext cx="5412881" cy="4345891"/>
            <a:chOff x="1504654" y="3717032"/>
            <a:chExt cx="2073470" cy="156392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654" y="3717032"/>
              <a:ext cx="2073470" cy="1563920"/>
            </a:xfrm>
            <a:prstGeom prst="rect">
              <a:avLst/>
            </a:prstGeom>
            <a:effectLst>
              <a:softEdge rad="317500"/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154" y="4005064"/>
              <a:ext cx="473932" cy="631909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2779" y="4321018"/>
              <a:ext cx="287297" cy="383063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48997" y="4756136"/>
              <a:ext cx="143648" cy="19153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7872" y="4585267"/>
              <a:ext cx="287297" cy="383063"/>
            </a:xfrm>
            <a:prstGeom prst="rect">
              <a:avLst/>
            </a:prstGeom>
          </p:spPr>
        </p:pic>
      </p:grpSp>
      <p:sp>
        <p:nvSpPr>
          <p:cNvPr id="11" name="Прямоугольник 10"/>
          <p:cNvSpPr/>
          <p:nvPr/>
        </p:nvSpPr>
        <p:spPr>
          <a:xfrm>
            <a:off x="2231847" y="265613"/>
            <a:ext cx="3935402" cy="1299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52148" tIns="26074" rIns="52148" bIns="26074">
            <a:spAutoFit/>
          </a:bodyPr>
          <a:lstStyle/>
          <a:p>
            <a:pPr algn="ctr"/>
            <a:r>
              <a:rPr lang="ru-RU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Онлайн-журнал </a:t>
            </a:r>
          </a:p>
          <a:p>
            <a:pPr algn="ctr"/>
            <a:r>
              <a:rPr lang="ru-RU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«Школьники Татарстана»</a:t>
            </a:r>
          </a:p>
          <a:p>
            <a:pPr algn="ctr"/>
            <a:r>
              <a:rPr lang="ru-RU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(в течение года)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172" y="4463736"/>
            <a:ext cx="1771108" cy="236160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724016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8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Дополнительное образование детей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54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48" y="735133"/>
            <a:ext cx="6876280" cy="582222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47797" y="170919"/>
            <a:ext cx="4360582" cy="8836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52148" tIns="26074" rIns="52148" bIns="26074">
            <a:spAutoFit/>
          </a:bodyPr>
          <a:lstStyle/>
          <a:p>
            <a:pPr algn="ctr"/>
            <a:r>
              <a:rPr lang="ru-RU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Центр школьных инициатив</a:t>
            </a:r>
          </a:p>
          <a:p>
            <a:pPr algn="ctr"/>
            <a:r>
              <a:rPr lang="ru-RU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(в течение года)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6" r="50000" b="47156"/>
          <a:stretch/>
        </p:blipFill>
        <p:spPr>
          <a:xfrm>
            <a:off x="3899457" y="3980860"/>
            <a:ext cx="651105" cy="123189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33" y="4719545"/>
            <a:ext cx="1588668" cy="211833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261130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252" y="0"/>
            <a:ext cx="4293929" cy="47389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3" b="18383"/>
          <a:stretch/>
        </p:blipFill>
        <p:spPr>
          <a:xfrm>
            <a:off x="6289807" y="1773423"/>
            <a:ext cx="1396820" cy="147397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907" y="4601701"/>
            <a:ext cx="1588668" cy="211833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1" y="3161171"/>
            <a:ext cx="5766053" cy="28282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2947" y="1533619"/>
            <a:ext cx="4752003" cy="701151"/>
          </a:xfrm>
          <a:prstGeom prst="rect">
            <a:avLst/>
          </a:prstGeom>
          <a:noFill/>
        </p:spPr>
        <p:txBody>
          <a:bodyPr wrap="none" lIns="69531" tIns="34765" rIns="69531" bIns="34765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1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Новая концепция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8071" y="5660868"/>
            <a:ext cx="2883479" cy="624207"/>
          </a:xfrm>
          <a:prstGeom prst="rect">
            <a:avLst/>
          </a:prstGeom>
          <a:noFill/>
        </p:spPr>
        <p:txBody>
          <a:bodyPr wrap="none" lIns="69531" tIns="34765" rIns="69531" bIns="34765" rtlCol="0">
            <a:spAutoFit/>
          </a:bodyPr>
          <a:lstStyle/>
          <a:p>
            <a:r>
              <a:rPr lang="ru-RU" sz="3600" dirty="0"/>
              <a:t>(Апрель 2017)</a:t>
            </a:r>
          </a:p>
        </p:txBody>
      </p:sp>
    </p:spTree>
    <p:extLst>
      <p:ext uri="{BB962C8B-B14F-4D97-AF65-F5344CB8AC3E}">
        <p14:creationId xmlns:p14="http://schemas.microsoft.com/office/powerpoint/2010/main" val="2961172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300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Военно-патриотическое воспитание 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2335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251520" y="1700808"/>
            <a:ext cx="8640960" cy="43204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Impact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Impact" pitchFamily="34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Impact" pitchFamily="34" charset="0"/>
              </a:rPr>
              <a:t>РЕГИОНАЛЬНОЕ </a:t>
            </a:r>
            <a:r>
              <a:rPr lang="ru-RU" sz="4800" dirty="0">
                <a:solidFill>
                  <a:srgbClr val="FF0000"/>
                </a:solidFill>
                <a:latin typeface="Impact" pitchFamily="34" charset="0"/>
              </a:rPr>
              <a:t>ОТДЕЛЕНИЕ ШТАБА </a:t>
            </a:r>
            <a:r>
              <a:rPr lang="ru-RU" sz="4800" dirty="0" smtClean="0">
                <a:solidFill>
                  <a:srgbClr val="FF0000"/>
                </a:solidFill>
                <a:latin typeface="Impact" pitchFamily="34" charset="0"/>
              </a:rPr>
              <a:t>ВСЕРОССИЙСКОГО ОБЩЕСТВЕННОГО ВОЕННО-ПАТРИОТИЧЕСКОГО ДВИЖЕНИЯ</a:t>
            </a:r>
            <a:br>
              <a:rPr lang="ru-RU" sz="4800" dirty="0" smtClean="0">
                <a:solidFill>
                  <a:srgbClr val="FF0000"/>
                </a:solidFill>
                <a:latin typeface="Impact" pitchFamily="34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Impact" pitchFamily="34" charset="0"/>
              </a:rPr>
              <a:t>«ЮНАРМИЯ»</a:t>
            </a: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Impact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Calibri" pitchFamily="34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7" descr="C:\Users\User\Desktop\Зинаида\юнармия\герб юнарм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7" y="285540"/>
            <a:ext cx="1703538" cy="170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6021288"/>
            <a:ext cx="8640960" cy="64807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571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79388" y="476672"/>
            <a:ext cx="86407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" name="Picture 7" descr="C:\Users\User\Desktop\Зинаида\юнармия\герб юнарм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02" y="197755"/>
            <a:ext cx="807674" cy="80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79392" y="6237312"/>
            <a:ext cx="8856663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Региональное </a:t>
            </a:r>
            <a:r>
              <a:rPr lang="ru-RU" b="1" dirty="0">
                <a:solidFill>
                  <a:prstClr val="white"/>
                </a:solidFill>
                <a:latin typeface="Calibri" pitchFamily="34" charset="0"/>
              </a:rPr>
              <a:t>отделение штаба военно-патриотического движения «ЮНАРМИЯ</a:t>
            </a:r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295698" y="601453"/>
            <a:ext cx="7524452" cy="10772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prstClr val="white"/>
                </a:solidFill>
                <a:cs typeface="Times New Roman" pitchFamily="18" charset="0"/>
              </a:rPr>
              <a:t>Практические занятия по военно-прикладным видам спорта с юнармейцами</a:t>
            </a:r>
          </a:p>
          <a:p>
            <a:pPr algn="ctr"/>
            <a:r>
              <a:rPr lang="ru-RU" sz="1600" dirty="0" smtClean="0">
                <a:solidFill>
                  <a:prstClr val="white"/>
                </a:solidFill>
                <a:cs typeface="Times New Roman" pitchFamily="18" charset="0"/>
              </a:rPr>
              <a:t>16 августа 2016 года, г. Набережные Челны, </a:t>
            </a:r>
          </a:p>
          <a:p>
            <a:pPr algn="ctr"/>
            <a:r>
              <a:rPr lang="ru-RU" sz="1600" dirty="0" smtClean="0">
                <a:solidFill>
                  <a:prstClr val="white"/>
                </a:solidFill>
                <a:cs typeface="Times New Roman" pitchFamily="18" charset="0"/>
              </a:rPr>
              <a:t>база летнего оздоровительного лагеря «Крылатый»</a:t>
            </a:r>
            <a:endParaRPr lang="ru-RU" sz="1600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1859342"/>
            <a:ext cx="86407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Воспитанники из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rgbClr val="990033"/>
                </a:solidFill>
              </a:rPr>
              <a:t>50 муниципальных образований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Республики Татарстан </a:t>
            </a:r>
          </a:p>
          <a:p>
            <a:pPr algn="ctr"/>
            <a:endParaRPr lang="ru-RU" sz="2000" dirty="0" smtClean="0">
              <a:solidFill>
                <a:prstClr val="black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Программа: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мастер-класс по армейскому рукопашному бою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мастер-класс по тактико-специальной  подготовке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выставка автомобильной  техники (ДОСААФ Республики  Татарстан)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" name="Picture 4" descr="C:\Users\User\Desktop\Юнармия\htmlimage (7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2" y="4365105"/>
            <a:ext cx="2879725" cy="178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C:\Users\User\Desktop\Юнармия\htmlimage (7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162" y="4365108"/>
            <a:ext cx="2786062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:\Users\User\Desktop\Юнармия\htmlimage (7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453" y="4365106"/>
            <a:ext cx="302872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4398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79388" y="476672"/>
            <a:ext cx="86407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" name="Picture 7" descr="C:\Users\User\Desktop\Зинаида\юнармия\герб юнарм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02" y="197755"/>
            <a:ext cx="807674" cy="80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79392" y="6237312"/>
            <a:ext cx="8856663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Региональное </a:t>
            </a:r>
            <a:r>
              <a:rPr lang="ru-RU" b="1" dirty="0">
                <a:solidFill>
                  <a:prstClr val="white"/>
                </a:solidFill>
                <a:latin typeface="Calibri" pitchFamily="34" charset="0"/>
              </a:rPr>
              <a:t>отделение штаба военно-патриотического движения «ЮНАРМИЯ</a:t>
            </a:r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295698" y="601455"/>
            <a:ext cx="7524452" cy="5847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>
                <a:solidFill>
                  <a:prstClr val="white"/>
                </a:solidFill>
                <a:cs typeface="Times New Roman" pitchFamily="18" charset="0"/>
              </a:rPr>
              <a:t>Первый Слёт «ЮНАРМИИ» Республики Татарстан </a:t>
            </a:r>
          </a:p>
          <a:p>
            <a:pPr algn="ctr">
              <a:defRPr/>
            </a:pPr>
            <a:r>
              <a:rPr lang="ru-RU" sz="1600" dirty="0">
                <a:solidFill>
                  <a:prstClr val="white"/>
                </a:solidFill>
                <a:cs typeface="Times New Roman" pitchFamily="18" charset="0"/>
              </a:rPr>
              <a:t>17 августа 2016 года, г. Набережные Челны </a:t>
            </a:r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49081"/>
            <a:ext cx="2808436" cy="200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 descr="C:\Users\User\Desktop\Юнармия\презентация Юнармии\htmlimage (1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4" y="4149081"/>
            <a:ext cx="3023891" cy="200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User\Desktop\Юнармия\презентация Юнармии\htmlimage (56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6" r="20843"/>
          <a:stretch/>
        </p:blipFill>
        <p:spPr bwMode="auto">
          <a:xfrm>
            <a:off x="3131840" y="4149081"/>
            <a:ext cx="2736304" cy="200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3"/>
          <p:cNvSpPr txBox="1">
            <a:spLocks noChangeArrowheads="1"/>
          </p:cNvSpPr>
          <p:nvPr/>
        </p:nvSpPr>
        <p:spPr bwMode="auto">
          <a:xfrm flipH="1">
            <a:off x="3249618" y="1844824"/>
            <a:ext cx="5786437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Юнармейцы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дали Торжественную клятву юнармейца 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были приняты в ряды Всероссийского общественного военно-патриотического  движения  «ЮНАРМИЯ» Республики Татарстан  </a:t>
            </a:r>
          </a:p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>
              <a:defRPr/>
            </a:pPr>
            <a:endParaRPr lang="ru-RU" sz="2000" dirty="0">
              <a:solidFill>
                <a:prstClr val="white"/>
              </a:solidFill>
              <a:cs typeface="Times New Roman" pitchFamily="18" charset="0"/>
            </a:endParaRPr>
          </a:p>
        </p:txBody>
      </p:sp>
      <p:pic>
        <p:nvPicPr>
          <p:cNvPr id="14" name="Picture 2" descr="C:\Users\User\Desktop\Юнармия\презентация Юнармии\htmlimage (5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808"/>
            <a:ext cx="280843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4942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79388" y="476672"/>
            <a:ext cx="86407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" name="Picture 7" descr="C:\Users\User\Desktop\Зинаида\юнармия\герб юнарм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02" y="197755"/>
            <a:ext cx="807674" cy="80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79388" y="6237312"/>
            <a:ext cx="8856663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Региональное </a:t>
            </a:r>
            <a:r>
              <a:rPr lang="ru-RU" b="1" dirty="0">
                <a:solidFill>
                  <a:prstClr val="white"/>
                </a:solidFill>
                <a:latin typeface="Calibri" pitchFamily="34" charset="0"/>
              </a:rPr>
              <a:t>отделение штаба военно-патриотического движения «ЮНАРМИЯ</a:t>
            </a:r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295698" y="601452"/>
            <a:ext cx="7524452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Крупномасштабные мероприятия проводимые </a:t>
            </a:r>
          </a:p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в 2016/2017 учебном году</a:t>
            </a:r>
            <a:endParaRPr lang="ru-RU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 flipH="1">
            <a:off x="251520" y="1435998"/>
            <a:ext cx="856863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Задачи по развитию Юнармейского движения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:</a:t>
            </a:r>
          </a:p>
          <a:p>
            <a:pPr algn="ctr">
              <a:defRPr/>
            </a:pPr>
            <a:endParaRPr lang="ru-RU" sz="2200" b="1" dirty="0">
              <a:solidFill>
                <a:srgbClr val="1F497D"/>
              </a:solidFill>
              <a:cs typeface="Times New Roman" pitchFamily="18" charset="0"/>
            </a:endParaRPr>
          </a:p>
          <a:p>
            <a:pPr marL="355600" indent="-355600" algn="just">
              <a:buFont typeface="Wingdings" panose="05000000000000000000" pitchFamily="2" charset="2"/>
              <a:buChar char="ü"/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до </a:t>
            </a:r>
            <a:r>
              <a:rPr lang="ru-RU" sz="2400" b="1" dirty="0">
                <a:solidFill>
                  <a:srgbClr val="C00000"/>
                </a:solidFill>
                <a:cs typeface="Times New Roman" pitchFamily="18" charset="0"/>
              </a:rPr>
              <a:t>20 сентября 2016 года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сформировать Юнармейские отряды в муниципальных районах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республики</a:t>
            </a:r>
            <a:endParaRPr lang="ru-RU" sz="2400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marL="355600" indent="-355600" algn="just">
              <a:buFont typeface="Wingdings" panose="05000000000000000000" pitchFamily="2" charset="2"/>
              <a:buChar char="ü"/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до </a:t>
            </a:r>
            <a:r>
              <a:rPr lang="ru-RU" sz="2400" b="1" dirty="0">
                <a:solidFill>
                  <a:srgbClr val="C00000"/>
                </a:solidFill>
                <a:cs typeface="Times New Roman" pitchFamily="18" charset="0"/>
              </a:rPr>
              <a:t>1 октября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провести Слеты местных отрядов в муниципальных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районах</a:t>
            </a:r>
            <a:endParaRPr lang="ru-RU" sz="2400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marL="355600" indent="-355600" algn="just">
              <a:buFont typeface="Wingdings" panose="05000000000000000000" pitchFamily="2" charset="2"/>
              <a:buChar char="ü"/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до </a:t>
            </a:r>
            <a:r>
              <a:rPr lang="ru-RU" sz="2400" b="1" dirty="0">
                <a:solidFill>
                  <a:srgbClr val="C00000"/>
                </a:solidFill>
                <a:cs typeface="Times New Roman" pitchFamily="18" charset="0"/>
              </a:rPr>
              <a:t>1 октября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провести Республиканский Слет движения «ЮНАРМИЯ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»</a:t>
            </a:r>
            <a:endParaRPr lang="ru-RU" sz="2400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marL="355600" indent="-355600" algn="just">
              <a:buFont typeface="Wingdings" panose="05000000000000000000" pitchFamily="2" charset="2"/>
              <a:buChar char="ü"/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до </a:t>
            </a:r>
            <a:r>
              <a:rPr lang="ru-RU" sz="2400" b="1" dirty="0">
                <a:solidFill>
                  <a:srgbClr val="C00000"/>
                </a:solidFill>
                <a:cs typeface="Times New Roman" pitchFamily="18" charset="0"/>
              </a:rPr>
              <a:t>20 октября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составить планы мероприятий местных отделений и отрядов движения «ЮНАРМИЯ» в муниципальных образованиях 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школах</a:t>
            </a:r>
            <a:endParaRPr lang="ru-RU" sz="2400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  <a:defRPr/>
            </a:pPr>
            <a:endParaRPr lang="ru-RU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  <a:defRPr/>
            </a:pPr>
            <a:endParaRPr lang="ru-RU" dirty="0" smtClean="0">
              <a:solidFill>
                <a:prstClr val="black"/>
              </a:solidFill>
            </a:endParaRPr>
          </a:p>
          <a:p>
            <a:pPr algn="just">
              <a:buFont typeface="Wingdings" pitchFamily="2" charset="2"/>
              <a:buChar char="q"/>
              <a:defRPr/>
            </a:pPr>
            <a:endParaRPr lang="ru-RU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  <a:defRPr/>
            </a:pPr>
            <a:endParaRPr lang="ru-RU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>
              <a:defRPr/>
            </a:pPr>
            <a:endParaRPr lang="ru-RU" sz="2000" dirty="0">
              <a:solidFill>
                <a:prstClr val="white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740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79388" y="476672"/>
            <a:ext cx="86407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" name="Picture 7" descr="C:\Users\User\Desktop\Зинаида\юнармия\герб юнарм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02" y="197755"/>
            <a:ext cx="807674" cy="80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79388" y="6237312"/>
            <a:ext cx="8856663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Региональное </a:t>
            </a:r>
            <a:r>
              <a:rPr lang="ru-RU" b="1" dirty="0">
                <a:solidFill>
                  <a:prstClr val="white"/>
                </a:solidFill>
                <a:latin typeface="Calibri" pitchFamily="34" charset="0"/>
              </a:rPr>
              <a:t>отделение штаба военно-патриотического движения «ЮНАРМИЯ</a:t>
            </a:r>
            <a:r>
              <a:rPr lang="ru-RU" b="1" dirty="0" smtClean="0">
                <a:solidFill>
                  <a:prstClr val="white"/>
                </a:solidFill>
                <a:latin typeface="Calibri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295698" y="601453"/>
            <a:ext cx="7524452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Крупномасштабные мероприятия проводимые </a:t>
            </a:r>
          </a:p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в 2016/2017 учебном году</a:t>
            </a:r>
            <a:endParaRPr lang="ru-RU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 flipH="1">
            <a:off x="3216073" y="1435998"/>
            <a:ext cx="5786437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Мероприятия</a:t>
            </a: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Республиканский этап Всероссийской военно-спортивной игры «Вперед Юнармейцы!»</a:t>
            </a:r>
            <a:endParaRPr lang="ru-RU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Республиканский слет «Юнармейских отрядов»</a:t>
            </a: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Всероссийская акция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«Георгиевская ленточка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Международный Фестиваль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военно-патриотической песни «Крымская весна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Всероссийский фестиваль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детско-юношеского творчества «Таланты и поклонники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Республиканский этап Всероссийской военно-спортивной игры «Вперед Юнармейцы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!»</a:t>
            </a:r>
            <a:endParaRPr lang="ru-RU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marL="355600" indent="-3556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Республиканский этап Всероссийской военно-спортивной игры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«Зарница»</a:t>
            </a:r>
            <a:endParaRPr lang="ru-RU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>
              <a:defRPr/>
            </a:pPr>
            <a:endParaRPr lang="ru-RU" sz="2000" dirty="0">
              <a:solidFill>
                <a:prstClr val="white"/>
              </a:solidFill>
              <a:cs typeface="Times New Roman" pitchFamily="18" charset="0"/>
            </a:endParaRPr>
          </a:p>
        </p:txBody>
      </p:sp>
      <p:pic>
        <p:nvPicPr>
          <p:cNvPr id="15" name="Picture 4" descr="G:\ПОБЕДА 2016 отобранное\4Y1A23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3"/>
          <a:stretch/>
        </p:blipFill>
        <p:spPr bwMode="auto">
          <a:xfrm>
            <a:off x="107505" y="1628800"/>
            <a:ext cx="3142109" cy="14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G:\КАДЕТЫЫЫЫЫЫ\IMG_087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-5104"/>
          <a:stretch/>
        </p:blipFill>
        <p:spPr bwMode="auto">
          <a:xfrm>
            <a:off x="99345" y="3100366"/>
            <a:ext cx="1579214" cy="119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G:\победа-2015\IMG_57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3100366"/>
            <a:ext cx="1473095" cy="114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G:\КАДЕТЫЫЫЫЫЫ\IMG_02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74069"/>
            <a:ext cx="3142109" cy="164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789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8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Профессиональное развитие и поддержка кадров сферы воспитания и дополнительного образования детей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787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5" y="115891"/>
            <a:ext cx="7560519" cy="792831"/>
          </a:xfrm>
        </p:spPr>
        <p:txBody>
          <a:bodyPr rtlCol="0">
            <a:normAutofit fontScale="90000"/>
          </a:bodyPr>
          <a:lstStyle/>
          <a:p>
            <a:pPr lvl="0" algn="ctr" defTabSz="91440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8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n-lt"/>
                <a:ea typeface="Microsoft YaHei" pitchFamily="34" charset="-122"/>
                <a:cs typeface="Arial" pitchFamily="34" charset="0"/>
              </a:rPr>
              <a:t/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n-lt"/>
                <a:ea typeface="Microsoft YaHei" pitchFamily="34" charset="-122"/>
                <a:cs typeface="Arial" pitchFamily="34" charset="0"/>
              </a:rPr>
            </a:br>
            <a:endParaRPr lang="ru-RU" sz="3600" b="1" dirty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244479" y="260648"/>
            <a:ext cx="8648001" cy="633670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ct val="0"/>
              </a:spcBef>
              <a:buFont typeface="Arial" charset="0"/>
              <a:buNone/>
              <a:tabLst>
                <a:tab pos="630238" algn="l"/>
                <a:tab pos="765175" algn="l"/>
              </a:tabLst>
            </a:pPr>
            <a:r>
              <a:rPr lang="ru-RU" sz="3000" b="1" dirty="0" smtClean="0">
                <a:solidFill>
                  <a:srgbClr val="44546A">
                    <a:lumMod val="75000"/>
                  </a:srgbClr>
                </a:solidFill>
                <a:ea typeface="+mj-ea"/>
                <a:cs typeface="+mj-cs"/>
              </a:rPr>
              <a:t>Грант </a:t>
            </a:r>
            <a:r>
              <a:rPr lang="ru-RU" sz="3000" b="1" dirty="0">
                <a:solidFill>
                  <a:srgbClr val="44546A">
                    <a:lumMod val="75000"/>
                  </a:srgbClr>
                </a:solidFill>
                <a:ea typeface="+mj-ea"/>
                <a:cs typeface="+mj-cs"/>
              </a:rPr>
              <a:t>«Лучший работник сферы воспитания и дополнительного образования детей</a:t>
            </a:r>
            <a:r>
              <a:rPr lang="ru-RU" sz="3000" b="1" dirty="0" smtClean="0">
                <a:solidFill>
                  <a:srgbClr val="44546A">
                    <a:lumMod val="75000"/>
                  </a:srgbClr>
                </a:solidFill>
                <a:ea typeface="+mj-ea"/>
                <a:cs typeface="+mj-cs"/>
              </a:rPr>
              <a:t>»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  <a:tabLst>
                <a:tab pos="630238" algn="l"/>
                <a:tab pos="765175" algn="l"/>
              </a:tabLst>
            </a:pPr>
            <a:endParaRPr lang="ru-RU" altLang="ru-RU" sz="2800" b="1" dirty="0">
              <a:solidFill>
                <a:srgbClr val="44546A">
                  <a:lumMod val="75000"/>
                </a:srgbClr>
              </a:solidFill>
              <a:ea typeface="+mj-ea"/>
              <a:cs typeface="+mj-cs"/>
            </a:endParaRPr>
          </a:p>
          <a:p>
            <a:pPr marL="0" indent="0" algn="ctr">
              <a:spcBef>
                <a:spcPct val="0"/>
              </a:spcBef>
              <a:buFont typeface="Arial" charset="0"/>
              <a:buNone/>
              <a:tabLst>
                <a:tab pos="630238" algn="l"/>
                <a:tab pos="765175" algn="l"/>
              </a:tabLst>
            </a:pPr>
            <a:r>
              <a:rPr lang="ru-RU" altLang="ru-RU" sz="3500" b="1" dirty="0" smtClean="0">
                <a:solidFill>
                  <a:srgbClr val="800000"/>
                </a:solidFill>
                <a:cs typeface="Times New Roman" pitchFamily="18" charset="0"/>
              </a:rPr>
              <a:t>15 000 000 рублей – 320 Грантов в год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  <a:tabLst>
                <a:tab pos="630238" algn="l"/>
                <a:tab pos="765175" algn="l"/>
              </a:tabLst>
            </a:pPr>
            <a:r>
              <a:rPr lang="ru-RU" altLang="ru-RU" sz="2800" b="1" dirty="0" smtClean="0">
                <a:solidFill>
                  <a:srgbClr val="1B1E3E"/>
                </a:solidFill>
                <a:cs typeface="Times New Roman" pitchFamily="18" charset="0"/>
              </a:rPr>
              <a:t> </a:t>
            </a:r>
            <a:endParaRPr lang="ru-RU" altLang="ru-RU" sz="2800" b="1" dirty="0" smtClean="0">
              <a:solidFill>
                <a:srgbClr val="1B1E3E"/>
              </a:solidFill>
              <a:cs typeface="Arial" charset="0"/>
            </a:endParaRP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r>
              <a:rPr lang="ru-RU" altLang="ru-RU" sz="3000" b="1" dirty="0">
                <a:solidFill>
                  <a:srgbClr val="1B1E3E"/>
                </a:solidFill>
                <a:cs typeface="Times New Roman" pitchFamily="18" charset="0"/>
              </a:rPr>
              <a:t>Конкурсы</a:t>
            </a:r>
            <a:r>
              <a:rPr lang="ru-RU" altLang="ru-RU" sz="2800" b="1" dirty="0">
                <a:solidFill>
                  <a:srgbClr val="1B1E3E"/>
                </a:solidFill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srgbClr val="1B1E3E"/>
                </a:solidFill>
                <a:cs typeface="Times New Roman" pitchFamily="18" charset="0"/>
              </a:rPr>
            </a:br>
            <a:r>
              <a:rPr lang="ru-RU" altLang="ru-RU" sz="2800" b="1" dirty="0">
                <a:solidFill>
                  <a:srgbClr val="C00000"/>
                </a:solidFill>
                <a:cs typeface="Times New Roman" pitchFamily="18" charset="0"/>
              </a:rPr>
              <a:t>январь-апрель 2017г.</a:t>
            </a: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r>
              <a:rPr lang="ru-RU" altLang="ru-RU" sz="2800" b="1" dirty="0">
                <a:solidFill>
                  <a:srgbClr val="1B1E3E"/>
                </a:solidFill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srgbClr val="1B1E3E"/>
                </a:solidFill>
                <a:cs typeface="Times New Roman" pitchFamily="18" charset="0"/>
              </a:rPr>
            </a:br>
            <a:r>
              <a:rPr lang="ru-RU" altLang="ru-RU" sz="3000" b="1" dirty="0">
                <a:solidFill>
                  <a:srgbClr val="1B1E3E"/>
                </a:solidFill>
                <a:cs typeface="Times New Roman" pitchFamily="18" charset="0"/>
              </a:rPr>
              <a:t>«Заместитель начальника по воспитательной работе»</a:t>
            </a: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endParaRPr lang="ru-RU" altLang="ru-RU" sz="3000" b="1" dirty="0">
              <a:solidFill>
                <a:srgbClr val="1B1E3E"/>
              </a:solidFill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r>
              <a:rPr lang="ru-RU" altLang="ru-RU" sz="3000" b="1" dirty="0">
                <a:solidFill>
                  <a:srgbClr val="1B1E3E"/>
                </a:solidFill>
                <a:cs typeface="Times New Roman" pitchFamily="18" charset="0"/>
              </a:rPr>
              <a:t>«Заместитель директора по воспитательной работе»</a:t>
            </a: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endParaRPr lang="ru-RU" altLang="ru-RU" sz="3000" b="1" dirty="0">
              <a:solidFill>
                <a:srgbClr val="1B1E3E"/>
              </a:solidFill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r>
              <a:rPr lang="ru-RU" altLang="ru-RU" sz="3000" b="1" dirty="0">
                <a:solidFill>
                  <a:srgbClr val="1B1E3E"/>
                </a:solidFill>
                <a:cs typeface="Times New Roman" pitchFamily="18" charset="0"/>
              </a:rPr>
              <a:t>«Руководитель структурного подразделения» </a:t>
            </a: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r>
              <a:rPr lang="ru-RU" altLang="ru-RU" sz="3000" b="1" dirty="0">
                <a:solidFill>
                  <a:srgbClr val="1B1E3E"/>
                </a:solidFill>
                <a:cs typeface="Times New Roman" pitchFamily="18" charset="0"/>
              </a:rPr>
              <a:t>(заведующий отделом)</a:t>
            </a:r>
          </a:p>
          <a:p>
            <a:pPr marL="0" indent="0" algn="ctr">
              <a:spcBef>
                <a:spcPct val="0"/>
              </a:spcBef>
              <a:buNone/>
              <a:tabLst>
                <a:tab pos="630238" algn="l"/>
                <a:tab pos="765175" algn="l"/>
              </a:tabLst>
            </a:pPr>
            <a:endParaRPr lang="ru-RU" altLang="ru-RU" sz="2400" b="1" dirty="0">
              <a:solidFill>
                <a:srgbClr val="1B1E3E"/>
              </a:solidFill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Arial" charset="0"/>
              <a:buNone/>
              <a:tabLst>
                <a:tab pos="630238" algn="l"/>
                <a:tab pos="765175" algn="l"/>
              </a:tabLst>
            </a:pPr>
            <a:r>
              <a:rPr lang="ru-RU" altLang="ru-RU" sz="2400" b="1" dirty="0" smtClean="0">
                <a:solidFill>
                  <a:srgbClr val="1B1E3E"/>
                </a:solidFill>
                <a:cs typeface="Times New Roman" pitchFamily="18" charset="0"/>
              </a:rPr>
              <a:t> </a:t>
            </a:r>
            <a:endParaRPr lang="ru-RU" altLang="ru-RU" b="1" dirty="0" smtClean="0">
              <a:solidFill>
                <a:srgbClr val="1B1E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57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63" y="260351"/>
            <a:ext cx="7859712" cy="172878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2800" b="1" kern="0" dirty="0">
              <a:solidFill>
                <a:srgbClr val="1F497D"/>
              </a:solidFill>
            </a:endParaRPr>
          </a:p>
        </p:txBody>
      </p:sp>
      <p:sp>
        <p:nvSpPr>
          <p:cNvPr id="38916" name="Заголовок 1"/>
          <p:cNvSpPr txBox="1">
            <a:spLocks/>
          </p:cNvSpPr>
          <p:nvPr/>
        </p:nvSpPr>
        <p:spPr bwMode="auto">
          <a:xfrm>
            <a:off x="842549" y="115890"/>
            <a:ext cx="7690264" cy="100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 smtClean="0">
              <a:solidFill>
                <a:prstClr val="black"/>
              </a:solidFill>
              <a:latin typeface="Calibri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>
              <a:solidFill>
                <a:prstClr val="black"/>
              </a:solidFill>
              <a:latin typeface="Calibri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b="1" dirty="0" smtClean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b="1" dirty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b="1" dirty="0" smtClean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b="1" dirty="0" smtClean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Развитие новой модели дополнительного образования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ФЦПРО по мероприятию 3.2.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«Формирование современных управленческих и организационно-экономических механизмов в системе дополнительного образования детей»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 smtClean="0">
              <a:solidFill>
                <a:prstClr val="black"/>
              </a:solidFill>
              <a:latin typeface="Calibri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 smtClean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52200"/>
              </p:ext>
            </p:extLst>
          </p:nvPr>
        </p:nvGraphicFramePr>
        <p:xfrm>
          <a:off x="457355" y="3573017"/>
          <a:ext cx="8286501" cy="2304254"/>
        </p:xfrm>
        <a:graphic>
          <a:graphicData uri="http://schemas.openxmlformats.org/drawingml/2006/table">
            <a:tbl>
              <a:tblPr/>
              <a:tblGrid>
                <a:gridCol w="4042637"/>
                <a:gridCol w="4243864"/>
              </a:tblGrid>
              <a:tr h="55288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Объемы финансирования в 2016 году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10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Федеральный  бюджет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Республиканский  бюджет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2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21 806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10 400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0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4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Спортивно-оздоровительная деятельность и развитие школьного спорта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93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82235"/>
              </p:ext>
            </p:extLst>
          </p:nvPr>
        </p:nvGraphicFramePr>
        <p:xfrm>
          <a:off x="467548" y="447679"/>
          <a:ext cx="5400596" cy="6064000"/>
        </p:xfrm>
        <a:graphic>
          <a:graphicData uri="http://schemas.openxmlformats.org/drawingml/2006/table">
            <a:tbl>
              <a:tblPr/>
              <a:tblGrid>
                <a:gridCol w="5400596"/>
              </a:tblGrid>
              <a:tr h="998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Региональный этап Всероссийской Спартакиады среди обучающихся общеобразовательных организаций</a:t>
                      </a:r>
                      <a:endParaRPr lang="ru-RU" sz="1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Республиканский этап Всероссийских спортивных соревнований школьников "Президентские состязания" </a:t>
                      </a:r>
                      <a:endParaRPr lang="ru-RU" sz="1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Республиканский этап Всероссийских спортивных игр школьников "Президентские спортивные игры"</a:t>
                      </a:r>
                      <a:endParaRPr lang="ru-RU" sz="1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0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Чемпионат</a:t>
                      </a:r>
                      <a:r>
                        <a:rPr lang="ru-RU" sz="19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Школьной баскетбольной лиги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«КЭС-БАСКЕТ»</a:t>
                      </a:r>
                      <a:endParaRPr lang="ru-RU" sz="1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Фестивали Всероссийского физкультурно-спортивного комплекса  Готов к труду и к обороне (ГТО)</a:t>
                      </a:r>
                      <a:endParaRPr lang="ru-RU" sz="1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9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Спартакиада обучающихся профессиональных образовательных организаций РТ «Готов к труду и обороне»</a:t>
                      </a:r>
                      <a:endParaRPr lang="ru-RU" sz="19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1" descr="D:\ФОТО\IMG_8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2160" y="452670"/>
            <a:ext cx="2714644" cy="1920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ФОТО\IMG_26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8598" y="2564904"/>
            <a:ext cx="2681768" cy="176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:\ФОТО\ПИ 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5036" y="4509120"/>
            <a:ext cx="2681768" cy="203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9346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842550" y="115890"/>
            <a:ext cx="8121938" cy="93684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План-график спортивно-массовых мероприятий среди обучающихся общеобразовательных организаций  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3786195" y="3429000"/>
            <a:ext cx="23574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4" y="-184667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4" y="12059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579670"/>
              </p:ext>
            </p:extLst>
          </p:nvPr>
        </p:nvGraphicFramePr>
        <p:xfrm>
          <a:off x="184735" y="1205984"/>
          <a:ext cx="8851761" cy="5358400"/>
        </p:xfrm>
        <a:graphic>
          <a:graphicData uri="http://schemas.openxmlformats.org/drawingml/2006/table">
            <a:tbl>
              <a:tblPr/>
              <a:tblGrid>
                <a:gridCol w="3739193"/>
                <a:gridCol w="1224136"/>
                <a:gridCol w="1296144"/>
                <a:gridCol w="1296144"/>
                <a:gridCol w="1296144"/>
              </a:tblGrid>
              <a:tr h="350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Мероприятия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Школьный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Муниц-ый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Зональный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Финальный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62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Чемпионат Школьной Баскетбольной Лиги "КЭС-БАСКЕТ"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Октябрь 2016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Ноябрь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2016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Декабрь 2016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Февраль 2017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65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Турнир по</a:t>
                      </a:r>
                      <a:r>
                        <a:rPr lang="ru-RU" sz="18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мини-футболу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«Мини-футбол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в школу»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Ноябрь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2016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Декабрь 2016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Январь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2017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Январь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2017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97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Республиканский этап Всероссийских спортивных  школьников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«Президентские состязания»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Октябрь-декабрь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2016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Январь-февраль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2017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-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Май 2017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97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Республиканский этап Всероссийских спортивных игр школьников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«Президентские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спортивные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игры»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Октябрь-декабрь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2016</a:t>
                      </a:r>
                      <a:endParaRPr lang="ru-RU" sz="1800" b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Январь-апрель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2017</a:t>
                      </a:r>
                      <a:endParaRPr lang="ru-RU" sz="1800" b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-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Май 2017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1983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Фестивали Всероссийского физкультурно-спортивного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комплекса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«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Готов к труду и к обороне»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-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-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-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Ноябрь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 2016,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Март, июнь 2017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73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785786" y="6"/>
            <a:ext cx="7772400" cy="571479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endParaRPr lang="ru-RU" sz="3200" b="1" dirty="0" smtClean="0"/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899592" y="115889"/>
            <a:ext cx="7858180" cy="1071627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Спартакиада обучающихся профессиональных образовательных организаций Республики Татарстан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«Готов к труду и обороне» </a:t>
            </a:r>
            <a:r>
              <a:rPr lang="tt-RU" sz="80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в 201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6</a:t>
            </a:r>
            <a:r>
              <a:rPr lang="tt-RU" sz="80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-201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7</a:t>
            </a:r>
            <a:r>
              <a:rPr lang="tt-RU" sz="8000" b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учебном году</a:t>
            </a:r>
            <a:endParaRPr lang="ru-RU" sz="8000" b="1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3786195" y="3429000"/>
            <a:ext cx="23574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4" y="-184667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4" y="12059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133111"/>
              </p:ext>
            </p:extLst>
          </p:nvPr>
        </p:nvGraphicFramePr>
        <p:xfrm>
          <a:off x="184736" y="1205985"/>
          <a:ext cx="8779758" cy="5247355"/>
        </p:xfrm>
        <a:graphic>
          <a:graphicData uri="http://schemas.openxmlformats.org/drawingml/2006/table">
            <a:tbl>
              <a:tblPr/>
              <a:tblGrid>
                <a:gridCol w="498832"/>
                <a:gridCol w="4896544"/>
                <a:gridCol w="1854793"/>
                <a:gridCol w="1529589"/>
              </a:tblGrid>
              <a:tr h="285707">
                <a:tc rowSpan="2"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1524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Вид программы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635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Сроки проведения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1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635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этап (зональный)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indent="635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 этап (финальный)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8570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ОСЕННЕ-ЗИМНИЙ ЭТАП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765">
                <a:tc rowSpan="2"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Настольный теннис (юноши)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9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Настольный тени с (девушки)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5707">
                <a:tc rowSpan="2"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Баскетбол юноши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4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Баскетбол девушки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71413"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925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Лыжные гонки </a:t>
                      </a:r>
                      <a:r>
                        <a:rPr lang="ru-RU" sz="18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(юноши,</a:t>
                      </a:r>
                      <a:r>
                        <a:rPr lang="ru-RU" sz="18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девушки.)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январь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–</a:t>
                      </a:r>
                    </a:p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5707"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Хоккей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ноябрь-февраль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570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ВЕСЕННЕ-ЛЕТНИЙ ЭТАП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07"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Мини-футбол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март – апрель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5707">
                <a:tc rowSpan="2"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Волейбол юноши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5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Волейбол девушки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5707"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Национальная борьба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71413"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Студенческое  многоборье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«Готов к труду и обороне»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апрель-май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20-25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мая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33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51520" y="1347002"/>
            <a:ext cx="5544616" cy="330613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Реализация проекта «Гольф в школу» осуществляется рамках третьего урока физической культуры либо внеурочной спортивно-оздоровительной деятельности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Участники – </a:t>
            </a:r>
            <a:r>
              <a:rPr lang="ru-RU" sz="3200" b="1" dirty="0" smtClean="0">
                <a:solidFill>
                  <a:srgbClr val="990033"/>
                </a:solidFill>
                <a:latin typeface="+mn-lt"/>
              </a:rPr>
              <a:t>16 школ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города Казани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С 22 по 26 августа завершилась первая сессия обучения педагогов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505388" y="4965173"/>
            <a:ext cx="8001056" cy="995355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10 сентября 2016 года на базе гольф-клуба «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Свияжские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холмы» состоится вручение сертификата школам  на приобретение инвентаря школам с участием Президента РТ Р.Н.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Миннеханова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и Президента Ассоциации гольфа России В.Б. Христенко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64465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 Реализация проекта </a:t>
            </a:r>
          </a:p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«Гольф в школу</a:t>
            </a:r>
            <a:r>
              <a:rPr lang="en-US" sz="2400" b="1" dirty="0" smtClean="0">
                <a:solidFill>
                  <a:srgbClr val="1F497D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!</a:t>
            </a: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»</a:t>
            </a:r>
            <a:endParaRPr lang="ru-RU" sz="2400" b="1" dirty="0" smtClean="0">
              <a:solidFill>
                <a:srgbClr val="1F497D">
                  <a:lumMod val="75000"/>
                </a:srgb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7" name="Picture 3" descr="C:\Users\User\Documents\Спорт 5 2017\Гольф\день 3\c9KfMeZY7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02221"/>
            <a:ext cx="2786082" cy="2089563"/>
          </a:xfrm>
          <a:prstGeom prst="rect">
            <a:avLst/>
          </a:prstGeom>
          <a:noFill/>
        </p:spPr>
      </p:pic>
      <p:pic>
        <p:nvPicPr>
          <p:cNvPr id="1028" name="Picture 4" descr="C:\Users\User\Documents\Спорт 5 2017\Гольф\день 3\k6iGKzQuoc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980" y="2391789"/>
            <a:ext cx="2762269" cy="2071703"/>
          </a:xfrm>
          <a:prstGeom prst="rect">
            <a:avLst/>
          </a:prstGeom>
          <a:noFill/>
        </p:spPr>
      </p:pic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395536" y="5877271"/>
            <a:ext cx="8060332" cy="66409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По итогам реализации проекта в 2016-2017 гг. предполагается поставка спортивного оборудования в школы Республики Татарстан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468" y="-9240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1F497D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Реализация пилотного проекта «Самбо в школу!» </a:t>
            </a:r>
          </a:p>
        </p:txBody>
      </p:sp>
      <p:sp>
        <p:nvSpPr>
          <p:cNvPr id="10" name="Подзаголовок 8"/>
          <p:cNvSpPr txBox="1">
            <a:spLocks/>
          </p:cNvSpPr>
          <p:nvPr/>
        </p:nvSpPr>
        <p:spPr bwMode="auto">
          <a:xfrm>
            <a:off x="928662" y="1714494"/>
            <a:ext cx="6400800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200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133379"/>
              </p:ext>
            </p:extLst>
          </p:nvPr>
        </p:nvGraphicFramePr>
        <p:xfrm>
          <a:off x="395540" y="836716"/>
          <a:ext cx="5112567" cy="4973214"/>
        </p:xfrm>
        <a:graphic>
          <a:graphicData uri="http://schemas.openxmlformats.org/drawingml/2006/table">
            <a:tbl>
              <a:tblPr/>
              <a:tblGrid>
                <a:gridCol w="430028"/>
                <a:gridCol w="2749953"/>
                <a:gridCol w="1932586"/>
              </a:tblGrid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Муниципальные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районы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Количество школ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Аксубаевский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Алексеевский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Апастовский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Бугульминский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Дрожжановский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Елабужский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Заинский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Зеленодольский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Кайбицкий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Мамадышский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Менделеевский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г. </a:t>
                      </a:r>
                      <a:r>
                        <a:rPr lang="ru-RU" sz="1600" b="1" i="0" u="none" strike="noStrike" dirty="0" err="1">
                          <a:solidFill>
                            <a:schemeClr val="tx1"/>
                          </a:solidFill>
                          <a:latin typeface="+mn-lt"/>
                        </a:rPr>
                        <a:t>Наб</a:t>
                      </a:r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. Челны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Новошешминский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Нурлатский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Пестречинский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4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г. Казань Вахитовский и Приволжский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226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ИГОГО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25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289" name="Picture 1" descr="C:\Users\User\Desktop\1_20121117_1084490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645024"/>
            <a:ext cx="2802899" cy="1867016"/>
          </a:xfrm>
          <a:prstGeom prst="rect">
            <a:avLst/>
          </a:prstGeom>
          <a:noFill/>
        </p:spPr>
      </p:pic>
      <p:pic>
        <p:nvPicPr>
          <p:cNvPr id="12291" name="Picture 3" descr="C:\Users\User\Desktop\sam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124744"/>
            <a:ext cx="2805407" cy="1973411"/>
          </a:xfrm>
          <a:prstGeom prst="rect">
            <a:avLst/>
          </a:prstGeom>
          <a:noFill/>
        </p:spPr>
      </p:pic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57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99207" y="4536"/>
            <a:ext cx="707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Проект  «Всеобуч по плаванию»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User\Desktop\1458548691_806519b932b379cdff6bdc6b1f8133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4127" y="4797153"/>
            <a:ext cx="2456933" cy="1643075"/>
          </a:xfrm>
          <a:prstGeom prst="rect">
            <a:avLst/>
          </a:prstGeom>
          <a:noFill/>
        </p:spPr>
      </p:pic>
      <p:pic>
        <p:nvPicPr>
          <p:cNvPr id="1027" name="Picture 3" descr="C:\Users\User\Desktop\1421032048420_bullet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9917" y="2852937"/>
            <a:ext cx="2462687" cy="1643075"/>
          </a:xfrm>
          <a:prstGeom prst="rect">
            <a:avLst/>
          </a:prstGeom>
          <a:noFill/>
        </p:spPr>
      </p:pic>
      <p:pic>
        <p:nvPicPr>
          <p:cNvPr id="1028" name="Picture 4" descr="C:\Users\User\Desktop\moskva-shkola_obucheniyu_plavaniyu_54215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9913" y="799825"/>
            <a:ext cx="2452348" cy="164307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79513" y="919528"/>
            <a:ext cx="612068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C0000"/>
                </a:solidFill>
              </a:rPr>
              <a:t>Цель:   </a:t>
            </a:r>
            <a:r>
              <a:rPr lang="ru-RU" sz="2200" b="1" dirty="0">
                <a:solidFill>
                  <a:srgbClr val="1F497D">
                    <a:lumMod val="75000"/>
                  </a:srgbClr>
                </a:solidFill>
              </a:rPr>
              <a:t>обязательное обучение плаванию  обучающихся 2-х классов в рамках третьего урока физической культуры либо внеурочной спортивно-оздоровительной деятельности. </a:t>
            </a:r>
            <a:endParaRPr lang="ru-RU" sz="2200" b="1" dirty="0" smtClean="0">
              <a:solidFill>
                <a:srgbClr val="1F497D">
                  <a:lumMod val="75000"/>
                </a:srgbClr>
              </a:solidFill>
            </a:endParaRPr>
          </a:p>
          <a:p>
            <a:r>
              <a:rPr lang="ru-RU" sz="2200" b="1" dirty="0" smtClean="0">
                <a:solidFill>
                  <a:srgbClr val="6C0000"/>
                </a:solidFill>
              </a:rPr>
              <a:t>Задачи </a:t>
            </a:r>
            <a:endParaRPr lang="ru-RU" sz="2200" b="1" dirty="0">
              <a:solidFill>
                <a:srgbClr val="6C0000"/>
              </a:solidFill>
            </a:endParaRPr>
          </a:p>
          <a:p>
            <a:r>
              <a:rPr lang="ru-RU" sz="2200" b="1" dirty="0" smtClean="0">
                <a:solidFill>
                  <a:srgbClr val="1F497D">
                    <a:lumMod val="75000"/>
                  </a:srgbClr>
                </a:solidFill>
              </a:rPr>
              <a:t>- обучить </a:t>
            </a:r>
            <a:r>
              <a:rPr lang="ru-RU" sz="2200" b="1" dirty="0">
                <a:solidFill>
                  <a:srgbClr val="1F497D">
                    <a:lumMod val="75000"/>
                  </a:srgbClr>
                </a:solidFill>
              </a:rPr>
              <a:t>детей самостоятельно держаться на воде;</a:t>
            </a:r>
            <a:br>
              <a:rPr lang="ru-RU" sz="22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200" b="1" dirty="0">
                <a:solidFill>
                  <a:srgbClr val="1F497D">
                    <a:lumMod val="75000"/>
                  </a:srgbClr>
                </a:solidFill>
              </a:rPr>
              <a:t>- повысить интерес к здоровому образу жизни;</a:t>
            </a:r>
            <a:br>
              <a:rPr lang="ru-RU" sz="22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200" b="1" dirty="0">
                <a:solidFill>
                  <a:srgbClr val="1F497D">
                    <a:lumMod val="75000"/>
                  </a:srgbClr>
                </a:solidFill>
              </a:rPr>
              <a:t>- расширить возможности системы физкультурно-спортивного воспитания в образовательных организациях </a:t>
            </a:r>
          </a:p>
          <a:p>
            <a:r>
              <a:rPr lang="ru-RU" sz="2200" b="1" dirty="0" smtClean="0">
                <a:solidFill>
                  <a:srgbClr val="6C0000"/>
                </a:solidFill>
              </a:rPr>
              <a:t>Инфраструктура</a:t>
            </a:r>
            <a:r>
              <a:rPr lang="ru-RU" sz="2200" b="1" dirty="0">
                <a:solidFill>
                  <a:srgbClr val="6C0000"/>
                </a:solidFill>
              </a:rPr>
              <a:t>: </a:t>
            </a:r>
            <a:r>
              <a:rPr lang="ru-RU" sz="2200" b="1" dirty="0">
                <a:solidFill>
                  <a:srgbClr val="1F497D">
                    <a:lumMod val="75000"/>
                  </a:srgbClr>
                </a:solidFill>
              </a:rPr>
              <a:t>муниципальные бассейны</a:t>
            </a:r>
            <a:br>
              <a:rPr lang="ru-RU" sz="22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200" b="1" dirty="0">
                <a:solidFill>
                  <a:srgbClr val="1F497D">
                    <a:lumMod val="75000"/>
                  </a:srgbClr>
                </a:solidFill>
              </a:rPr>
              <a:t>В настоящее время ведется подготовка распоряжения Кабинета Министров </a:t>
            </a:r>
            <a:r>
              <a:rPr lang="ru-RU" sz="2200" b="1" dirty="0" smtClean="0">
                <a:solidFill>
                  <a:srgbClr val="1F497D">
                    <a:lumMod val="75000"/>
                  </a:srgbClr>
                </a:solidFill>
              </a:rPr>
              <a:t>РТ</a:t>
            </a:r>
            <a:endParaRPr lang="ru-RU" sz="2200" b="1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43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8800" b="1" dirty="0" smtClean="0">
                <a:cs typeface="Times New Roman" pitchFamily="18" charset="0"/>
              </a:rPr>
              <a:t> </a:t>
            </a:r>
            <a:endParaRPr lang="ru-RU" sz="8800" dirty="0" smtClean="0"/>
          </a:p>
          <a:p>
            <a:pPr algn="l"/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164637"/>
            <a:ext cx="76536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</a:rPr>
              <a:t>Проект «Чемпионат мира по футболу 2018»</a:t>
            </a:r>
            <a:endParaRPr lang="ru-RU" sz="2800" b="1" dirty="0" smtClean="0">
              <a:solidFill>
                <a:srgbClr val="1F497D">
                  <a:lumMod val="75000"/>
                </a:srgb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одзаголовок 8"/>
          <p:cNvSpPr txBox="1">
            <a:spLocks/>
          </p:cNvSpPr>
          <p:nvPr/>
        </p:nvSpPr>
        <p:spPr bwMode="auto">
          <a:xfrm>
            <a:off x="928662" y="1714494"/>
            <a:ext cx="6400800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20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7650" name="Picture 2" descr="C:\Users\User\Desktop\0_b1679_f7f955db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986" y="4396790"/>
            <a:ext cx="2528284" cy="1741487"/>
          </a:xfrm>
          <a:prstGeom prst="rect">
            <a:avLst/>
          </a:prstGeom>
          <a:noFill/>
        </p:spPr>
      </p:pic>
      <p:pic>
        <p:nvPicPr>
          <p:cNvPr id="27651" name="Picture 3" descr="C:\Users\User\Desktop\DSC04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2528" y="2643181"/>
            <a:ext cx="2548001" cy="1753609"/>
          </a:xfrm>
          <a:prstGeom prst="rect">
            <a:avLst/>
          </a:prstGeom>
          <a:noFill/>
        </p:spPr>
      </p:pic>
      <p:pic>
        <p:nvPicPr>
          <p:cNvPr id="27652" name="Picture 4" descr="C:\Users\User\Desktop\fa3f4254-d939-4ea3-a081-1257b5d361c8_800x600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862264"/>
            <a:ext cx="2500330" cy="176898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23528" y="886109"/>
            <a:ext cx="568863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ru-RU" sz="24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</a:rPr>
              <a:t>«Уроки футбола» (сентябрь)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</a:rPr>
              <a:t> «Тематические дни футбола» (ноябрь, январь, июнь, март)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</a:rPr>
              <a:t> Проект «Мини-футбол в школу» (ноябрь-январь)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</a:rPr>
              <a:t> Соревнования по мини-футболу в рамках Спартакиады обучающихся профессиональных образовательных организаций</a:t>
            </a:r>
          </a:p>
          <a:p>
            <a:endParaRPr lang="ru-RU" sz="2800" b="1" dirty="0" smtClean="0">
              <a:solidFill>
                <a:srgbClr val="1F497D">
                  <a:lumMod val="75000"/>
                </a:srgbClr>
              </a:solidFill>
            </a:endParaRPr>
          </a:p>
          <a:p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</a:rPr>
              <a:t>  </a:t>
            </a:r>
            <a:endParaRPr lang="ru-RU" sz="2800" b="1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73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3206754"/>
            <a:ext cx="4152900" cy="311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107951" y="4941168"/>
            <a:ext cx="4392042" cy="115212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</a:rPr>
              <a:t>Организация производственного контроля по недопущению фальсифицированной продукции</a:t>
            </a:r>
          </a:p>
        </p:txBody>
      </p:sp>
      <p:pic>
        <p:nvPicPr>
          <p:cNvPr id="54278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43" y="91085"/>
            <a:ext cx="4298950" cy="321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07957" y="3442695"/>
            <a:ext cx="4392041" cy="12104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Обеспечение бесплатным питанием детей из многодетных и малообеспеченных семей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88032" y="1890718"/>
            <a:ext cx="4198813" cy="1171575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</a:rPr>
              <a:t>Двухнедельное меню рационов двухразового горячего питания учащихся общеобразовательных школ 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788024" y="764704"/>
            <a:ext cx="4198814" cy="9361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Недопустимо «религиозное питание»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в светском образовании</a:t>
            </a:r>
          </a:p>
        </p:txBody>
      </p:sp>
      <p:sp>
        <p:nvSpPr>
          <p:cNvPr id="54282" name="Заголовок 1"/>
          <p:cNvSpPr>
            <a:spLocks noGrp="1"/>
          </p:cNvSpPr>
          <p:nvPr>
            <p:ph type="title"/>
          </p:nvPr>
        </p:nvSpPr>
        <p:spPr>
          <a:xfrm>
            <a:off x="4876800" y="116632"/>
            <a:ext cx="4249738" cy="576064"/>
          </a:xfrm>
        </p:spPr>
        <p:txBody>
          <a:bodyPr/>
          <a:lstStyle/>
          <a:p>
            <a:r>
              <a:rPr lang="ru-RU" altLang="ru-RU" sz="2800" b="1" dirty="0" smtClean="0">
                <a:solidFill>
                  <a:srgbClr val="1F497D"/>
                </a:solidFill>
                <a:cs typeface="Tahoma" pitchFamily="34" charset="0"/>
              </a:rPr>
              <a:t> Организация питания</a:t>
            </a:r>
            <a:endParaRPr lang="ru-RU" alt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6994425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6384927"/>
            <a:ext cx="9358313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323528" y="292100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solidFill>
                  <a:srgbClr val="1F497D"/>
                </a:solidFill>
                <a:cs typeface="Tahoma" pitchFamily="34" charset="0"/>
              </a:rPr>
              <a:t/>
            </a:r>
            <a:br>
              <a:rPr lang="ru-RU" altLang="ru-RU" sz="2800" b="1" dirty="0" smtClean="0">
                <a:solidFill>
                  <a:srgbClr val="1F497D"/>
                </a:solidFill>
                <a:cs typeface="Tahoma" pitchFamily="34" charset="0"/>
              </a:rPr>
            </a:br>
            <a:r>
              <a:rPr lang="ru-RU" altLang="ru-RU" sz="2800" b="1" dirty="0" smtClean="0">
                <a:solidFill>
                  <a:srgbClr val="1F497D"/>
                </a:solidFill>
                <a:cs typeface="Tahoma" pitchFamily="34" charset="0"/>
              </a:rPr>
              <a:t>Культура питания</a:t>
            </a:r>
            <a:br>
              <a:rPr lang="ru-RU" altLang="ru-RU" sz="2800" b="1" dirty="0" smtClean="0">
                <a:solidFill>
                  <a:srgbClr val="1F497D"/>
                </a:solidFill>
                <a:cs typeface="Tahoma" pitchFamily="34" charset="0"/>
              </a:rPr>
            </a:br>
            <a:r>
              <a:rPr lang="ru-RU" altLang="ru-RU" sz="2400" b="1" dirty="0" smtClean="0">
                <a:solidFill>
                  <a:srgbClr val="990033"/>
                </a:solidFill>
                <a:cs typeface="Tahoma" pitchFamily="34" charset="0"/>
              </a:rPr>
              <a:t>Реализация программы</a:t>
            </a:r>
            <a:br>
              <a:rPr lang="ru-RU" altLang="ru-RU" sz="2400" b="1" dirty="0" smtClean="0">
                <a:solidFill>
                  <a:srgbClr val="990033"/>
                </a:solidFill>
                <a:cs typeface="Tahoma" pitchFamily="34" charset="0"/>
              </a:rPr>
            </a:br>
            <a:r>
              <a:rPr lang="ru-RU" altLang="ru-RU" sz="2400" b="1" dirty="0" smtClean="0">
                <a:solidFill>
                  <a:srgbClr val="990033"/>
                </a:solidFill>
                <a:cs typeface="Tahoma" pitchFamily="34" charset="0"/>
              </a:rPr>
              <a:t> «Разговор о правильном питании»</a:t>
            </a:r>
            <a:br>
              <a:rPr lang="ru-RU" altLang="ru-RU" sz="2400" b="1" dirty="0" smtClean="0">
                <a:solidFill>
                  <a:srgbClr val="990033"/>
                </a:solidFill>
                <a:cs typeface="Tahoma" pitchFamily="34" charset="0"/>
              </a:rPr>
            </a:br>
            <a:endParaRPr lang="ru-RU" altLang="ru-RU" sz="2400" b="1" dirty="0" smtClean="0">
              <a:solidFill>
                <a:srgbClr val="990033"/>
              </a:solidFill>
              <a:cs typeface="Tahoma" pitchFamily="34" charset="0"/>
            </a:endParaRPr>
          </a:p>
        </p:txBody>
      </p:sp>
      <p:sp>
        <p:nvSpPr>
          <p:cNvPr id="15364" name="Объект 2"/>
          <p:cNvSpPr>
            <a:spLocks noGrp="1"/>
          </p:cNvSpPr>
          <p:nvPr>
            <p:ph idx="1"/>
          </p:nvPr>
        </p:nvSpPr>
        <p:spPr>
          <a:xfrm>
            <a:off x="563563" y="3716339"/>
            <a:ext cx="8229600" cy="82550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000" b="1" dirty="0" smtClean="0">
                <a:solidFill>
                  <a:srgbClr val="990033"/>
                </a:solidFill>
                <a:latin typeface="Arial" charset="0"/>
                <a:ea typeface="Times New Roman" pitchFamily="18" charset="0"/>
                <a:cs typeface="Arial" charset="0"/>
              </a:rPr>
              <a:t>В 2016-2017 учебном году планируется охватить городские школы всех муниципальных образований</a:t>
            </a:r>
          </a:p>
          <a:p>
            <a:endParaRPr lang="ru-RU" altLang="ru-RU" dirty="0" smtClean="0">
              <a:ea typeface="Times New Roman" pitchFamily="18" charset="0"/>
              <a:cs typeface="Arial" charset="0"/>
            </a:endParaRPr>
          </a:p>
        </p:txBody>
      </p:sp>
      <p:pic>
        <p:nvPicPr>
          <p:cNvPr id="15365" name="Рисунок 15" descr="C:\Users\Valeev\Documents\гузель\2016 год\питание\Разговор о правильном питании\popup_inn_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4" r="33179" b="72008"/>
          <a:stretch>
            <a:fillRect/>
          </a:stretch>
        </p:blipFill>
        <p:spPr bwMode="auto">
          <a:xfrm>
            <a:off x="6876257" y="261941"/>
            <a:ext cx="2074068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74675" y="1577979"/>
          <a:ext cx="8208964" cy="1922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6131"/>
                <a:gridCol w="1491827"/>
                <a:gridCol w="1700957"/>
                <a:gridCol w="1627002"/>
                <a:gridCol w="1553047"/>
              </a:tblGrid>
              <a:tr h="6096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Учебный год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2012-2013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effectLst/>
                        </a:rPr>
                        <a:t>2013-2014</a:t>
                      </a:r>
                      <a:endParaRPr lang="ru-RU" sz="19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1900" dirty="0"/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2014-2015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2015-2016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/>
                </a:tc>
              </a:tr>
              <a:tr h="665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Количество школ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179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185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247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263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</a:tr>
              <a:tr h="6476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Количество обучающихся</a:t>
                      </a:r>
                      <a:endParaRPr lang="ru-RU" sz="20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25 000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28 000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37 000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 38 900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8" marR="68588" marT="0" marB="0" anchor="ctr"/>
                </a:tc>
              </a:tr>
            </a:tbl>
          </a:graphicData>
        </a:graphic>
      </p:graphicFrame>
      <p:pic>
        <p:nvPicPr>
          <p:cNvPr id="15392" name="Picture 2" descr="C:\Users\Valeev\Documents\гузель\2016 год\августовка 2016\банеры\фото, картинки\фото для сборника\питание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7719" r="14079" b="10878"/>
          <a:stretch>
            <a:fillRect/>
          </a:stretch>
        </p:blipFill>
        <p:spPr bwMode="auto">
          <a:xfrm>
            <a:off x="250825" y="4667256"/>
            <a:ext cx="24003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3" name="Picture 3" descr="C:\Users\Valeev\Documents\гузель\2016 год\августовка 2016\банеры\фото, картинки\фото для сборника\питание\Безымянный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8000" r="13448" b="11438"/>
          <a:stretch>
            <a:fillRect/>
          </a:stretch>
        </p:blipFill>
        <p:spPr bwMode="auto">
          <a:xfrm>
            <a:off x="6435725" y="4710118"/>
            <a:ext cx="2514600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4" name="Рисунок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99672">
            <a:off x="2930525" y="4930779"/>
            <a:ext cx="1017588" cy="1366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863" y="4487863"/>
            <a:ext cx="1008062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6" name="Picture 4" descr="C:\Users\Valeev\Documents\гузель\2016 год\августовка 2016\банеры\фото, картинки\фото для сборника\питание\98d6044b8443db8d1a37bd7a6ce9466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8815">
            <a:off x="5216525" y="5022851"/>
            <a:ext cx="9906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Afanaseva\Desktop\сам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2378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562075"/>
          </a:xfrm>
        </p:spPr>
        <p:txBody>
          <a:bodyPr/>
          <a:lstStyle/>
          <a:p>
            <a:pPr lvl="0" eaLnBrk="1" hangingPunct="1">
              <a:defRPr/>
            </a:pP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  <a:t>ФЦПРО по мероприятию 3.2. </a:t>
            </a:r>
            <a:b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  <a:t>«Формирование современных управленческих и организационно-экономических механизмов в системе дополнительного образования детей» </a:t>
            </a:r>
            <a:b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+mn-ea"/>
                <a:cs typeface="+mn-cs"/>
              </a:rPr>
            </a:br>
            <a:r>
              <a:rPr lang="ru-RU" sz="3600" b="1" kern="0" dirty="0" smtClean="0">
                <a:solidFill>
                  <a:srgbClr val="C00000"/>
                </a:solidFill>
                <a:ea typeface="+mn-ea"/>
                <a:cs typeface="+mn-cs"/>
              </a:rPr>
              <a:t>21 806 тыс. рублей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733467"/>
              </p:ext>
            </p:extLst>
          </p:nvPr>
        </p:nvGraphicFramePr>
        <p:xfrm>
          <a:off x="457200" y="2404844"/>
          <a:ext cx="8229600" cy="41100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5080"/>
                <a:gridCol w="1594520"/>
              </a:tblGrid>
              <a:tr h="11036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Обучение и повышение квалификации руководящих и педагогических работников образовательных организаций дополнительного образования детей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                   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2 000 </a:t>
                      </a:r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905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Создание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ресурсного центра для методического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обеспечения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4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 200 </a:t>
                      </a:r>
                      <a:endParaRPr lang="en-US" sz="24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8450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Создание и оснащение базовых площадок по направлению </a:t>
                      </a:r>
                      <a:r>
                        <a:rPr lang="ru-RU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JuniorSkills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 современным оборудованием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6 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606 </a:t>
                      </a:r>
                      <a:endParaRPr lang="en-US" sz="24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2555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Разработка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и внедрение механизма получения услуг дополнительного образования на основе персонифицированного финансирования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                          9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000 </a:t>
                      </a:r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pic>
        <p:nvPicPr>
          <p:cNvPr id="4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9674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4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4400" b="1" dirty="0">
                <a:solidFill>
                  <a:srgbClr val="1F497D">
                    <a:lumMod val="50000"/>
                  </a:srgbClr>
                </a:solidFill>
                <a:ea typeface="+mj-ea"/>
                <a:cs typeface="Tahoma" pitchFamily="34" charset="0"/>
              </a:rPr>
              <a:t>Развитие системы семейного воспитания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00971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1116013" y="188641"/>
            <a:ext cx="7777162" cy="64807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0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Развитие системы семейного воспитания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2" y="1052518"/>
            <a:ext cx="8929687" cy="5561009"/>
          </a:xfrm>
        </p:spPr>
        <p:txBody>
          <a:bodyPr rtlCol="0">
            <a:noAutofit/>
          </a:bodyPr>
          <a:lstStyle/>
          <a:p>
            <a:pPr marL="355600" indent="-35560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1.	</a:t>
            </a:r>
            <a:r>
              <a:rPr lang="ru-RU" sz="2400" b="1" dirty="0" smtClean="0">
                <a:solidFill>
                  <a:srgbClr val="6C0000"/>
                </a:solidFill>
                <a:latin typeface="Arial" pitchFamily="34" charset="0"/>
                <a:cs typeface="Arial" pitchFamily="34" charset="0"/>
              </a:rPr>
              <a:t>Поддержка и р</a:t>
            </a:r>
            <a:r>
              <a:rPr lang="ru-RU" sz="2800" b="1" dirty="0" smtClean="0">
                <a:solidFill>
                  <a:srgbClr val="6C0000"/>
                </a:solidFill>
                <a:cs typeface="Arial" pitchFamily="34" charset="0"/>
              </a:rPr>
              <a:t>азвитие </a:t>
            </a:r>
            <a:r>
              <a:rPr lang="ru-RU" sz="2800" b="1" dirty="0" smtClean="0">
                <a:solidFill>
                  <a:srgbClr val="800000"/>
                </a:solidFill>
                <a:cs typeface="Arial" pitchFamily="34" charset="0"/>
              </a:rPr>
              <a:t>родительских общественных формирований.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Конкурс родительских комитетов «Секреты дружного класса».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2. </a:t>
            </a:r>
            <a:r>
              <a:rPr lang="ru-RU" sz="2800" b="1" dirty="0" smtClean="0">
                <a:solidFill>
                  <a:srgbClr val="800000"/>
                </a:solidFill>
                <a:cs typeface="Arial" pitchFamily="34" charset="0"/>
              </a:rPr>
              <a:t>Реализация проекта «Семьеведение»                                                                           </a:t>
            </a:r>
          </a:p>
          <a:p>
            <a:pPr lvl="0" eaLnBrk="1" fontAlgn="auto" hangingPunct="1">
              <a:spcAft>
                <a:spcPts val="0"/>
              </a:spcAft>
              <a:buNone/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cs typeface="Arial" pitchFamily="34" charset="0"/>
              </a:rPr>
              <a:t>3. </a:t>
            </a:r>
            <a:r>
              <a:rPr lang="ru-RU" sz="2800" b="1" dirty="0" smtClean="0">
                <a:solidFill>
                  <a:srgbClr val="800000"/>
                </a:solidFill>
                <a:cs typeface="Arial" pitchFamily="34" charset="0"/>
              </a:rPr>
              <a:t>Уроки </a:t>
            </a:r>
            <a:r>
              <a:rPr lang="ru-RU" sz="2800" b="1" dirty="0">
                <a:solidFill>
                  <a:srgbClr val="800000"/>
                </a:solidFill>
                <a:cs typeface="Arial" pitchFamily="34" charset="0"/>
              </a:rPr>
              <a:t>семьи и семейных </a:t>
            </a:r>
            <a:r>
              <a:rPr lang="ru-RU" sz="2800" b="1" dirty="0" smtClean="0">
                <a:solidFill>
                  <a:srgbClr val="800000"/>
                </a:solidFill>
                <a:cs typeface="Arial" pitchFamily="34" charset="0"/>
              </a:rPr>
              <a:t>ценностей. </a:t>
            </a:r>
            <a:r>
              <a:rPr lang="ru-RU" sz="2800" b="1" dirty="0" smtClean="0">
                <a:solidFill>
                  <a:srgbClr val="1F497D">
                    <a:lumMod val="50000"/>
                  </a:srgbClr>
                </a:solidFill>
                <a:cs typeface="Arial" pitchFamily="34" charset="0"/>
              </a:rPr>
              <a:t>Конкурсы </a:t>
            </a:r>
            <a:r>
              <a:rPr lang="ru-RU" sz="2800" b="1" dirty="0">
                <a:solidFill>
                  <a:srgbClr val="1F497D">
                    <a:lumMod val="50000"/>
                  </a:srgbClr>
                </a:solidFill>
                <a:cs typeface="Arial" pitchFamily="34" charset="0"/>
              </a:rPr>
              <a:t>творческих работ (сочинения, эссе на родных языках обучающихся, рисунки, поделки по прикладному творчеству, газеты, видеоролики), спортивные, праздничные мероприятия на </a:t>
            </a:r>
            <a:r>
              <a:rPr lang="ru-RU" sz="2800" b="1" dirty="0" smtClean="0">
                <a:solidFill>
                  <a:srgbClr val="1F497D">
                    <a:lumMod val="50000"/>
                  </a:srgbClr>
                </a:solidFill>
                <a:cs typeface="Arial" pitchFamily="34" charset="0"/>
              </a:rPr>
              <a:t>тему.</a:t>
            </a:r>
            <a:endParaRPr lang="ru-RU" sz="2800" b="1" dirty="0">
              <a:solidFill>
                <a:srgbClr val="1F497D">
                  <a:lumMod val="50000"/>
                </a:srgbClr>
              </a:solidFill>
              <a:cs typeface="Arial" pitchFamily="34" charset="0"/>
            </a:endParaRPr>
          </a:p>
          <a:p>
            <a:pPr lvl="0" eaLnBrk="1" fontAlgn="auto" hangingPunct="1">
              <a:spcAft>
                <a:spcPts val="0"/>
              </a:spcAft>
              <a:buNone/>
              <a:tabLst>
                <a:tab pos="355600" algn="l"/>
              </a:tabLs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4.	</a:t>
            </a:r>
            <a:r>
              <a:rPr lang="ru-RU" sz="2800" b="1" dirty="0" smtClean="0">
                <a:solidFill>
                  <a:srgbClr val="800000"/>
                </a:solidFill>
                <a:cs typeface="Arial" pitchFamily="34" charset="0"/>
              </a:rPr>
              <a:t>Повышение </a:t>
            </a:r>
            <a:r>
              <a:rPr lang="ru-RU" sz="2800" b="1" dirty="0">
                <a:solidFill>
                  <a:srgbClr val="800000"/>
                </a:solidFill>
                <a:cs typeface="Arial" pitchFamily="34" charset="0"/>
              </a:rPr>
              <a:t>психолого-педагогической </a:t>
            </a:r>
            <a:r>
              <a:rPr lang="ru-RU" sz="2800" b="1" dirty="0" smtClean="0">
                <a:solidFill>
                  <a:srgbClr val="800000"/>
                </a:solidFill>
                <a:cs typeface="Arial" pitchFamily="34" charset="0"/>
              </a:rPr>
              <a:t>грамотности </a:t>
            </a:r>
            <a:r>
              <a:rPr lang="ru-RU" sz="2800" b="1" dirty="0">
                <a:solidFill>
                  <a:srgbClr val="800000"/>
                </a:solidFill>
                <a:cs typeface="Arial" pitchFamily="34" charset="0"/>
              </a:rPr>
              <a:t>родителей</a:t>
            </a:r>
            <a:endParaRPr lang="ru-RU" sz="2800" b="1" dirty="0">
              <a:solidFill>
                <a:srgbClr val="EEECE1">
                  <a:lumMod val="10000"/>
                </a:srgbClr>
              </a:solidFill>
              <a:cs typeface="Arial" pitchFamily="34" charset="0"/>
            </a:endParaRPr>
          </a:p>
          <a:p>
            <a:pPr indent="20638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1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5"/>
            <a:ext cx="1071563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22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3408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Конкурсный отбор базовых площадок 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Участники  – </a:t>
            </a:r>
            <a:r>
              <a:rPr lang="ru-RU" sz="3600" b="1" dirty="0" smtClean="0">
                <a:solidFill>
                  <a:srgbClr val="C00000"/>
                </a:solidFill>
              </a:rPr>
              <a:t>27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образовательных организаций 19 территорий РТ</a:t>
            </a: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Победители – </a:t>
            </a:r>
            <a:r>
              <a:rPr lang="ru-RU" sz="3600" b="1" dirty="0" smtClean="0">
                <a:solidFill>
                  <a:srgbClr val="C00000"/>
                </a:solidFill>
              </a:rPr>
              <a:t>9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образовательных организаций  7 территорий РТ</a:t>
            </a: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Общая сумма субсидии – </a:t>
            </a:r>
            <a:r>
              <a:rPr lang="ru-RU" sz="3600" b="1" dirty="0" smtClean="0">
                <a:solidFill>
                  <a:srgbClr val="C00000"/>
                </a:solidFill>
              </a:rPr>
              <a:t>6 606 тыс. руб.</a:t>
            </a:r>
          </a:p>
          <a:p>
            <a:endParaRPr lang="ru-RU" dirty="0"/>
          </a:p>
        </p:txBody>
      </p:sp>
      <p:pic>
        <p:nvPicPr>
          <p:cNvPr id="4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9325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Базовые площадки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2006795"/>
              </p:ext>
            </p:extLst>
          </p:nvPr>
        </p:nvGraphicFramePr>
        <p:xfrm>
          <a:off x="179520" y="1052741"/>
          <a:ext cx="8640959" cy="5085545"/>
        </p:xfrm>
        <a:graphic>
          <a:graphicData uri="http://schemas.openxmlformats.org/drawingml/2006/table">
            <a:tbl>
              <a:tblPr firstRow="1" firstCol="1" bandRow="1"/>
              <a:tblGrid>
                <a:gridCol w="288032"/>
                <a:gridCol w="4536504"/>
                <a:gridCol w="2296771"/>
                <a:gridCol w="1519652"/>
              </a:tblGrid>
              <a:tr h="914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Наименование образовательной организации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Название компетенции</a:t>
                      </a:r>
                      <a:endParaRPr lang="ru-RU" sz="2000" b="1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Предоставляемая сумма,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МБОУ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«Лицей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№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4» Азнакаевский муниципальный район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Прототипирование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800 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МБОУ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«Средняя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общеобразовательная школа №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20» Альметьевский муниципальный район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Мехатроника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1 000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МБОУ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«Высокогорская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средняя общеобразовательная школа №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3» Высокогорский муниципальный район 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Лазерные технологии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1 000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МБУ ДО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«Городской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центр детского технического творчества </a:t>
                      </a:r>
                      <a:r>
                        <a:rPr lang="ru-RU" sz="20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им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. В.П.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Чкалова» г.Казань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Электроника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1 000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МБОУ "Средняя общеобразовательная школа № 91"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г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. Казани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Прототипирование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800 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320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Базовые площадки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9156609"/>
              </p:ext>
            </p:extLst>
          </p:nvPr>
        </p:nvGraphicFramePr>
        <p:xfrm>
          <a:off x="251526" y="908719"/>
          <a:ext cx="8640959" cy="5181600"/>
        </p:xfrm>
        <a:graphic>
          <a:graphicData uri="http://schemas.openxmlformats.org/drawingml/2006/table">
            <a:tbl>
              <a:tblPr firstRow="1" firstCol="1" bandRow="1"/>
              <a:tblGrid>
                <a:gridCol w="288032"/>
                <a:gridCol w="4344085"/>
                <a:gridCol w="2489190"/>
                <a:gridCol w="1519652"/>
              </a:tblGrid>
              <a:tr h="914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Наименование образовательной организации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Название компетенции</a:t>
                      </a:r>
                      <a:endParaRPr lang="ru-RU" sz="2000" b="1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Предоставляемая сумма,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МАОУ "Лицей №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121« г. Казань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Интернет вещей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400 </a:t>
                      </a:r>
                      <a:endParaRPr lang="ru-RU" sz="20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МБОУ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«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Затонская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средняя общеобразовательная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школа</a:t>
                      </a:r>
                      <a:r>
                        <a:rPr lang="ru-RU" sz="20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им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. В.П.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Муравьева» Камско-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Устьинский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 район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Кровельное дело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606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МБОУ "Средняя общеобразовательная школа д.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Починок-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Сутер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» 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Кукморский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 район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Инженерный дизайн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500 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МБОУ "Средняя общеобразовательная школа №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53» </a:t>
                      </a:r>
                      <a:r>
                        <a:rPr lang="ru-RU" sz="20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г.Набережные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 Челны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Инженерный дизайн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500 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 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ИТОГО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6 606 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тыс.руб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4027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63" y="260351"/>
            <a:ext cx="7859712" cy="172878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2800" b="1" kern="0" dirty="0">
              <a:solidFill>
                <a:srgbClr val="1F497D"/>
              </a:solidFill>
            </a:endParaRPr>
          </a:p>
        </p:txBody>
      </p:sp>
      <p:sp>
        <p:nvSpPr>
          <p:cNvPr id="38916" name="Заголовок 1"/>
          <p:cNvSpPr txBox="1">
            <a:spLocks/>
          </p:cNvSpPr>
          <p:nvPr/>
        </p:nvSpPr>
        <p:spPr bwMode="auto">
          <a:xfrm>
            <a:off x="498475" y="115889"/>
            <a:ext cx="8034338" cy="187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 smtClean="0">
              <a:solidFill>
                <a:prstClr val="black"/>
              </a:solidFill>
              <a:latin typeface="Calibri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>
              <a:solidFill>
                <a:prstClr val="black"/>
              </a:solidFill>
              <a:latin typeface="Calibri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ФЦПРО </a:t>
            </a: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по </a:t>
            </a: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задачи 3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«Реализация мер по развитию научно-образовательной и творческой среды в общеобразовательных организациях, развитие системы дополнительного образования детей</a:t>
            </a: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Создание Технопарков</a:t>
            </a:r>
            <a:r>
              <a:rPr lang="ru-RU" sz="2800" b="1" dirty="0" smtClean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гг. Альметьевск и Нижнекамск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sz="2400" b="1" dirty="0" smtClean="0">
              <a:solidFill>
                <a:srgbClr val="1F497D">
                  <a:lumMod val="50000"/>
                </a:srgbClr>
              </a:solidFill>
              <a:latin typeface="Calibri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 smtClean="0">
              <a:solidFill>
                <a:prstClr val="black"/>
              </a:solidFill>
              <a:latin typeface="Calibri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2800" b="1" dirty="0" smtClean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959421"/>
              </p:ext>
            </p:extLst>
          </p:nvPr>
        </p:nvGraphicFramePr>
        <p:xfrm>
          <a:off x="457355" y="3645024"/>
          <a:ext cx="8286501" cy="2263109"/>
        </p:xfrm>
        <a:graphic>
          <a:graphicData uri="http://schemas.openxmlformats.org/drawingml/2006/table">
            <a:tbl>
              <a:tblPr/>
              <a:tblGrid>
                <a:gridCol w="4114645"/>
                <a:gridCol w="4171856"/>
              </a:tblGrid>
              <a:tr h="55549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Объемы финансирования в 2016 году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Федеральный бюджет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Республиканский  бюджет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09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47 699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30 000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65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7"/>
          <p:cNvSpPr>
            <a:spLocks noChangeArrowheads="1"/>
          </p:cNvSpPr>
          <p:nvPr/>
        </p:nvSpPr>
        <p:spPr bwMode="auto">
          <a:xfrm>
            <a:off x="1042988" y="225428"/>
            <a:ext cx="74894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dirty="0" err="1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WorldSkills</a:t>
            </a:r>
            <a:r>
              <a:rPr lang="ru-RU" altLang="ru-RU" sz="30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3000" b="1" dirty="0" err="1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Russia</a:t>
            </a:r>
            <a:r>
              <a:rPr lang="ru-RU" altLang="ru-RU" sz="30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по стандартам </a:t>
            </a:r>
            <a:r>
              <a:rPr lang="ru-RU" altLang="ru-RU" sz="3000" b="1" dirty="0" err="1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JuniorSkills</a:t>
            </a:r>
            <a:endParaRPr lang="ru-RU" altLang="ru-RU" sz="3000" b="1" dirty="0" smtClean="0">
              <a:solidFill>
                <a:schemeClr val="tx2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5027613"/>
            <a:ext cx="2325688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5062540"/>
            <a:ext cx="2255838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 descr="C:\Users\Safina\Desktop\Лабораторный и химический анализ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21210"/>
            <a:ext cx="2325688" cy="13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 descr="C:\Users\Safina\Desktop\Электроника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7" y="3375025"/>
            <a:ext cx="2357438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9" y="1581735"/>
            <a:ext cx="2357437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602" y="1560512"/>
            <a:ext cx="2325688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156" y="1581735"/>
            <a:ext cx="1998857" cy="136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Рисунок 1" descr="IMG_545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9" y="5132390"/>
            <a:ext cx="22717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Afanaseva\Desktop\сам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115889"/>
            <a:ext cx="821746" cy="80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39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A4A4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1437</TotalTime>
  <Words>1473</Words>
  <Application>Microsoft Office PowerPoint</Application>
  <PresentationFormat>Экран (4:3)</PresentationFormat>
  <Paragraphs>440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51" baseType="lpstr">
      <vt:lpstr>Microsoft YaHei</vt:lpstr>
      <vt:lpstr>Arial</vt:lpstr>
      <vt:lpstr>Bookman Old Style</vt:lpstr>
      <vt:lpstr>Calibri</vt:lpstr>
      <vt:lpstr>Impact</vt:lpstr>
      <vt:lpstr>Tahoma</vt:lpstr>
      <vt:lpstr>Times New Roman</vt:lpstr>
      <vt:lpstr>Wingdings</vt:lpstr>
      <vt:lpstr>4_Тема Office</vt:lpstr>
      <vt:lpstr>Office Theme</vt:lpstr>
      <vt:lpstr>Презентация PowerPoint</vt:lpstr>
      <vt:lpstr>Презентация PowerPoint</vt:lpstr>
      <vt:lpstr>Презентация PowerPoint</vt:lpstr>
      <vt:lpstr>   ФЦПРО по мероприятию 3.2.  «Формирование современных управленческих и организационно-экономических механизмов в системе дополнительного образования детей»  21 806 тыс. рублей</vt:lpstr>
      <vt:lpstr>Конкурсный отбор базовых площадок </vt:lpstr>
      <vt:lpstr>Базовые площадки</vt:lpstr>
      <vt:lpstr>Базовые площадки</vt:lpstr>
      <vt:lpstr>Презентация PowerPoint</vt:lpstr>
      <vt:lpstr>Презентация PowerPoint</vt:lpstr>
      <vt:lpstr>Компетенции </vt:lpstr>
      <vt:lpstr>Этапы подготовки</vt:lpstr>
      <vt:lpstr>Чемпионаты по стандартам JuniorSkills </vt:lpstr>
      <vt:lpstr>Фестиваль по поддержке и развитию дополнительного образования детей «Без бергә» (май-июнь 2017г.)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РЕГИОНАЛЬНОЕ ОТДЕЛЕНИЕ ШТАБА ВСЕРОССИЙСКОГО ОБЩЕСТВЕННОГО ВОЕННО-ПАТРИОТИЧЕСКОГО ДВИЖЕНИЯ «ЮНАРМИЯ»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План-график спортивно-массовых мероприятий среди обучающихся общеобразовательных организаций  </vt:lpstr>
      <vt:lpstr> </vt:lpstr>
      <vt:lpstr>Реализация проекта «Гольф в школу» осуществляется рамках третьего урока физической культуры либо внеурочной спортивно-оздоровительной деятельности   Участники – 16 школ города Казани  С 22 по 26 августа завершилась первая сессия обучения педагогов  </vt:lpstr>
      <vt:lpstr>По итогам реализации проекта в 2016-2017 гг. предполагается поставка спортивного оборудования в школы Республики Татарстан</vt:lpstr>
      <vt:lpstr>Презентация PowerPoint</vt:lpstr>
      <vt:lpstr>Презентация PowerPoint</vt:lpstr>
      <vt:lpstr> Организация питания</vt:lpstr>
      <vt:lpstr> Культура питания Реализация программы  «Разговор о правильном питании» </vt:lpstr>
      <vt:lpstr>Презентация PowerPoint</vt:lpstr>
      <vt:lpstr>Развитие системы семейного воспитания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Грант «Лучший работник сферы воспитания и дополнительного образования детей»</dc:title>
  <dc:creator>Safina</dc:creator>
  <cp:lastModifiedBy>Пользователь</cp:lastModifiedBy>
  <cp:revision>76</cp:revision>
  <cp:lastPrinted>2016-09-22T03:57:54Z</cp:lastPrinted>
  <dcterms:created xsi:type="dcterms:W3CDTF">2016-09-02T05:15:24Z</dcterms:created>
  <dcterms:modified xsi:type="dcterms:W3CDTF">2016-09-22T16:49:17Z</dcterms:modified>
</cp:coreProperties>
</file>